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Helvetica World Bold" charset="1" panose="020B0800040000020004"/>
      <p:regular r:id="rId27"/>
    </p:embeddedFont>
    <p:embeddedFont>
      <p:font typeface="Helvetica World" charset="1" panose="020B0500040000020004"/>
      <p:regular r:id="rId28"/>
    </p:embeddedFont>
    <p:embeddedFont>
      <p:font typeface="ITC Avant Garde Gothic" charset="1" panose="020B0502020202020204"/>
      <p:regular r:id="rId29"/>
    </p:embeddedFont>
    <p:embeddedFont>
      <p:font typeface="ITC Avant Garde Gothic Italics" charset="1" panose="020B0502020202090204"/>
      <p:regular r:id="rId30"/>
    </p:embeddedFont>
    <p:embeddedFont>
      <p:font typeface="ITC Avant Garde Gothic Bold" charset="1" panose="020B0802020202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gif"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gif" Type="http://schemas.openxmlformats.org/officeDocument/2006/relationships/image"/><Relationship Id="rId7" Target="../media/image6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gif" Type="http://schemas.openxmlformats.org/officeDocument/2006/relationships/image"/><Relationship Id="rId7" Target="../media/image6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gif" Type="http://schemas.openxmlformats.org/officeDocument/2006/relationships/image"/><Relationship Id="rId5" Target="../media/image77.png" Type="http://schemas.openxmlformats.org/officeDocument/2006/relationships/image"/><Relationship Id="rId6" Target="../media/image78.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0">
            <a:off x="16921" y="-650307"/>
            <a:ext cx="6270171" cy="4114800"/>
          </a:xfrm>
          <a:custGeom>
            <a:avLst/>
            <a:gdLst/>
            <a:ahLst/>
            <a:cxnLst/>
            <a:rect r="r" b="b" t="t" l="l"/>
            <a:pathLst>
              <a:path h="4114800" w="6270171">
                <a:moveTo>
                  <a:pt x="0" y="0"/>
                </a:moveTo>
                <a:lnTo>
                  <a:pt x="6270171" y="0"/>
                </a:lnTo>
                <a:lnTo>
                  <a:pt x="627017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5612" y="7245819"/>
            <a:ext cx="6759425" cy="4114800"/>
          </a:xfrm>
          <a:custGeom>
            <a:avLst/>
            <a:gdLst/>
            <a:ahLst/>
            <a:cxnLst/>
            <a:rect r="r" b="b" t="t" l="l"/>
            <a:pathLst>
              <a:path h="4114800" w="6759425">
                <a:moveTo>
                  <a:pt x="0" y="0"/>
                </a:moveTo>
                <a:lnTo>
                  <a:pt x="6759425" y="0"/>
                </a:lnTo>
                <a:lnTo>
                  <a:pt x="675942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9958" y="3705224"/>
            <a:ext cx="4325403" cy="3633339"/>
          </a:xfrm>
          <a:custGeom>
            <a:avLst/>
            <a:gdLst/>
            <a:ahLst/>
            <a:cxnLst/>
            <a:rect r="r" b="b" t="t" l="l"/>
            <a:pathLst>
              <a:path h="3633339" w="4325403">
                <a:moveTo>
                  <a:pt x="0" y="0"/>
                </a:moveTo>
                <a:lnTo>
                  <a:pt x="4325404" y="0"/>
                </a:lnTo>
                <a:lnTo>
                  <a:pt x="4325404" y="3633338"/>
                </a:lnTo>
                <a:lnTo>
                  <a:pt x="0" y="3633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878207" y="6017899"/>
            <a:ext cx="6087288" cy="3751291"/>
          </a:xfrm>
          <a:custGeom>
            <a:avLst/>
            <a:gdLst/>
            <a:ahLst/>
            <a:cxnLst/>
            <a:rect r="r" b="b" t="t" l="l"/>
            <a:pathLst>
              <a:path h="3751291" w="6087288">
                <a:moveTo>
                  <a:pt x="0" y="0"/>
                </a:moveTo>
                <a:lnTo>
                  <a:pt x="6087288" y="0"/>
                </a:lnTo>
                <a:lnTo>
                  <a:pt x="6087288" y="3751291"/>
                </a:lnTo>
                <a:lnTo>
                  <a:pt x="0" y="37512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6423282" y="2315789"/>
            <a:ext cx="10909849" cy="1148704"/>
          </a:xfrm>
          <a:prstGeom prst="rect">
            <a:avLst/>
          </a:prstGeom>
        </p:spPr>
        <p:txBody>
          <a:bodyPr anchor="t" rtlCol="false" tIns="0" lIns="0" bIns="0" rIns="0">
            <a:spAutoFit/>
          </a:bodyPr>
          <a:lstStyle/>
          <a:p>
            <a:pPr algn="l">
              <a:lnSpc>
                <a:spcPts val="7819"/>
              </a:lnSpc>
            </a:pPr>
            <a:r>
              <a:rPr lang="en-US" b="true" sz="7666">
                <a:solidFill>
                  <a:srgbClr val="000000"/>
                </a:solidFill>
                <a:latin typeface="Helvetica World Bold"/>
                <a:ea typeface="Helvetica World Bold"/>
                <a:cs typeface="Helvetica World Bold"/>
                <a:sym typeface="Helvetica World Bold"/>
              </a:rPr>
              <a:t>WEBSITE</a:t>
            </a:r>
          </a:p>
        </p:txBody>
      </p:sp>
      <p:sp>
        <p:nvSpPr>
          <p:cNvPr name="Freeform 7" id="7"/>
          <p:cNvSpPr/>
          <p:nvPr/>
        </p:nvSpPr>
        <p:spPr>
          <a:xfrm flipH="false" flipV="false" rot="-2323693">
            <a:off x="13929935" y="5414398"/>
            <a:ext cx="1345461" cy="1364219"/>
          </a:xfrm>
          <a:custGeom>
            <a:avLst/>
            <a:gdLst/>
            <a:ahLst/>
            <a:cxnLst/>
            <a:rect r="r" b="b" t="t" l="l"/>
            <a:pathLst>
              <a:path h="1364219" w="1345461">
                <a:moveTo>
                  <a:pt x="0" y="0"/>
                </a:moveTo>
                <a:lnTo>
                  <a:pt x="1345460" y="0"/>
                </a:lnTo>
                <a:lnTo>
                  <a:pt x="1345460" y="1364218"/>
                </a:lnTo>
                <a:lnTo>
                  <a:pt x="0" y="13642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440621" y="5478431"/>
            <a:ext cx="6404337" cy="1164657"/>
            <a:chOff x="0" y="0"/>
            <a:chExt cx="1686739" cy="306741"/>
          </a:xfrm>
        </p:grpSpPr>
        <p:sp>
          <p:nvSpPr>
            <p:cNvPr name="Freeform 9" id="9"/>
            <p:cNvSpPr/>
            <p:nvPr/>
          </p:nvSpPr>
          <p:spPr>
            <a:xfrm flipH="false" flipV="false" rot="0">
              <a:off x="0" y="0"/>
              <a:ext cx="1686739" cy="306741"/>
            </a:xfrm>
            <a:custGeom>
              <a:avLst/>
              <a:gdLst/>
              <a:ahLst/>
              <a:cxnLst/>
              <a:rect r="r" b="b" t="t" l="l"/>
              <a:pathLst>
                <a:path h="306741" w="1686739">
                  <a:moveTo>
                    <a:pt x="61652" y="0"/>
                  </a:moveTo>
                  <a:lnTo>
                    <a:pt x="1625087" y="0"/>
                  </a:lnTo>
                  <a:cubicBezTo>
                    <a:pt x="1659137" y="0"/>
                    <a:pt x="1686739" y="27602"/>
                    <a:pt x="1686739" y="61652"/>
                  </a:cubicBezTo>
                  <a:lnTo>
                    <a:pt x="1686739" y="245089"/>
                  </a:lnTo>
                  <a:cubicBezTo>
                    <a:pt x="1686739" y="261440"/>
                    <a:pt x="1680244" y="277122"/>
                    <a:pt x="1668682" y="288684"/>
                  </a:cubicBezTo>
                  <a:cubicBezTo>
                    <a:pt x="1657120" y="300246"/>
                    <a:pt x="1641439" y="306741"/>
                    <a:pt x="1625087" y="306741"/>
                  </a:cubicBezTo>
                  <a:lnTo>
                    <a:pt x="61652" y="306741"/>
                  </a:lnTo>
                  <a:cubicBezTo>
                    <a:pt x="45301" y="306741"/>
                    <a:pt x="29619" y="300246"/>
                    <a:pt x="18057" y="288684"/>
                  </a:cubicBezTo>
                  <a:cubicBezTo>
                    <a:pt x="6495" y="277122"/>
                    <a:pt x="0" y="261440"/>
                    <a:pt x="0" y="245089"/>
                  </a:cubicBezTo>
                  <a:lnTo>
                    <a:pt x="0" y="61652"/>
                  </a:lnTo>
                  <a:cubicBezTo>
                    <a:pt x="0" y="45301"/>
                    <a:pt x="6495" y="29619"/>
                    <a:pt x="18057" y="18057"/>
                  </a:cubicBezTo>
                  <a:cubicBezTo>
                    <a:pt x="29619" y="6495"/>
                    <a:pt x="45301" y="0"/>
                    <a:pt x="61652" y="0"/>
                  </a:cubicBezTo>
                  <a:close/>
                </a:path>
              </a:pathLst>
            </a:custGeom>
            <a:solidFill>
              <a:srgbClr val="FFB885"/>
            </a:solidFill>
          </p:spPr>
        </p:sp>
        <p:sp>
          <p:nvSpPr>
            <p:cNvPr name="TextBox 10" id="10"/>
            <p:cNvSpPr txBox="true"/>
            <p:nvPr/>
          </p:nvSpPr>
          <p:spPr>
            <a:xfrm>
              <a:off x="0" y="-47625"/>
              <a:ext cx="1686739" cy="35436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885779" y="5821707"/>
            <a:ext cx="6132589" cy="480903"/>
          </a:xfrm>
          <a:prstGeom prst="rect">
            <a:avLst/>
          </a:prstGeom>
        </p:spPr>
        <p:txBody>
          <a:bodyPr anchor="t" rtlCol="false" tIns="0" lIns="0" bIns="0" rIns="0">
            <a:spAutoFit/>
          </a:bodyPr>
          <a:lstStyle/>
          <a:p>
            <a:pPr algn="l">
              <a:lnSpc>
                <a:spcPts val="3607"/>
              </a:lnSpc>
            </a:pPr>
            <a:r>
              <a:rPr lang="en-US" sz="3536">
                <a:solidFill>
                  <a:srgbClr val="000000"/>
                </a:solidFill>
                <a:latin typeface="Helvetica World"/>
                <a:ea typeface="Helvetica World"/>
                <a:cs typeface="Helvetica World"/>
                <a:sym typeface="Helvetica World"/>
              </a:rPr>
              <a:t>The Dos for Best Practices</a:t>
            </a:r>
          </a:p>
        </p:txBody>
      </p:sp>
      <p:sp>
        <p:nvSpPr>
          <p:cNvPr name="TextBox 12" id="12"/>
          <p:cNvSpPr txBox="true"/>
          <p:nvPr/>
        </p:nvSpPr>
        <p:spPr>
          <a:xfrm rot="0">
            <a:off x="6440621" y="3579530"/>
            <a:ext cx="10909849" cy="1148704"/>
          </a:xfrm>
          <a:prstGeom prst="rect">
            <a:avLst/>
          </a:prstGeom>
        </p:spPr>
        <p:txBody>
          <a:bodyPr anchor="t" rtlCol="false" tIns="0" lIns="0" bIns="0" rIns="0">
            <a:spAutoFit/>
          </a:bodyPr>
          <a:lstStyle/>
          <a:p>
            <a:pPr algn="l">
              <a:lnSpc>
                <a:spcPts val="7819"/>
              </a:lnSpc>
            </a:pPr>
            <a:r>
              <a:rPr lang="en-US" b="true" sz="7666">
                <a:solidFill>
                  <a:srgbClr val="000000"/>
                </a:solidFill>
                <a:latin typeface="Helvetica World Bold"/>
                <a:ea typeface="Helvetica World Bold"/>
                <a:cs typeface="Helvetica World Bold"/>
                <a:sym typeface="Helvetica World Bold"/>
              </a:rPr>
              <a:t>THƯƠNG MẠI ĐIỆN TỬ</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TextBox 2" id="2"/>
          <p:cNvSpPr txBox="true"/>
          <p:nvPr/>
        </p:nvSpPr>
        <p:spPr>
          <a:xfrm rot="0">
            <a:off x="1028700" y="1143000"/>
            <a:ext cx="10332453"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PHÂN TÍCH CHỨC NĂNG</a:t>
            </a:r>
          </a:p>
        </p:txBody>
      </p:sp>
      <p:sp>
        <p:nvSpPr>
          <p:cNvPr name="TextBox 3" id="3"/>
          <p:cNvSpPr txBox="true"/>
          <p:nvPr/>
        </p:nvSpPr>
        <p:spPr>
          <a:xfrm rot="0">
            <a:off x="1028700" y="2677857"/>
            <a:ext cx="6342344" cy="4352862"/>
          </a:xfrm>
          <a:prstGeom prst="rect">
            <a:avLst/>
          </a:prstGeom>
        </p:spPr>
        <p:txBody>
          <a:bodyPr anchor="t" rtlCol="false" tIns="0" lIns="0" bIns="0" rIns="0">
            <a:spAutoFit/>
          </a:bodyPr>
          <a:lstStyle/>
          <a:p>
            <a:pPr algn="l">
              <a:lnSpc>
                <a:spcPts val="3438"/>
              </a:lnSpc>
            </a:pPr>
            <a:r>
              <a:rPr lang="en-US" sz="2990">
                <a:solidFill>
                  <a:srgbClr val="000000"/>
                </a:solidFill>
                <a:latin typeface="ITC Avant Garde Gothic"/>
                <a:ea typeface="ITC Avant Garde Gothic"/>
                <a:cs typeface="ITC Avant Garde Gothic"/>
                <a:sym typeface="ITC Avant Garde Gothic"/>
              </a:rPr>
              <a:t>Admin:</a:t>
            </a:r>
          </a:p>
          <a:p>
            <a:pPr algn="l" marL="645574" indent="-322787" lvl="1">
              <a:lnSpc>
                <a:spcPts val="3438"/>
              </a:lnSpc>
              <a:buFont typeface="Arial"/>
              <a:buChar char="•"/>
            </a:pPr>
            <a:r>
              <a:rPr lang="en-US" sz="2990">
                <a:solidFill>
                  <a:srgbClr val="000000"/>
                </a:solidFill>
                <a:latin typeface="ITC Avant Garde Gothic"/>
                <a:ea typeface="ITC Avant Garde Gothic"/>
                <a:cs typeface="ITC Avant Garde Gothic"/>
                <a:sym typeface="ITC Avant Garde Gothic"/>
              </a:rPr>
              <a:t>Quản lý người dùng</a:t>
            </a:r>
          </a:p>
          <a:p>
            <a:pPr algn="l" marL="645574" indent="-322787" lvl="1">
              <a:lnSpc>
                <a:spcPts val="3438"/>
              </a:lnSpc>
              <a:buFont typeface="Arial"/>
              <a:buChar char="•"/>
            </a:pPr>
            <a:r>
              <a:rPr lang="en-US" sz="2990">
                <a:solidFill>
                  <a:srgbClr val="000000"/>
                </a:solidFill>
                <a:latin typeface="ITC Avant Garde Gothic"/>
                <a:ea typeface="ITC Avant Garde Gothic"/>
                <a:cs typeface="ITC Avant Garde Gothic"/>
                <a:sym typeface="ITC Avant Garde Gothic"/>
              </a:rPr>
              <a:t>Quản lý danh sách sản phẩm</a:t>
            </a:r>
          </a:p>
          <a:p>
            <a:pPr algn="l" marL="645574" indent="-322787" lvl="1">
              <a:lnSpc>
                <a:spcPts val="3438"/>
              </a:lnSpc>
              <a:buFont typeface="Arial"/>
              <a:buChar char="•"/>
            </a:pPr>
            <a:r>
              <a:rPr lang="en-US" sz="2990">
                <a:solidFill>
                  <a:srgbClr val="000000"/>
                </a:solidFill>
                <a:latin typeface="ITC Avant Garde Gothic"/>
                <a:ea typeface="ITC Avant Garde Gothic"/>
                <a:cs typeface="ITC Avant Garde Gothic"/>
                <a:sym typeface="ITC Avant Garde Gothic"/>
              </a:rPr>
              <a:t>Quản lý giỏ hàng</a:t>
            </a:r>
          </a:p>
          <a:p>
            <a:pPr algn="l">
              <a:lnSpc>
                <a:spcPts val="3438"/>
              </a:lnSpc>
            </a:pPr>
          </a:p>
          <a:p>
            <a:pPr algn="l">
              <a:lnSpc>
                <a:spcPts val="3438"/>
              </a:lnSpc>
            </a:pPr>
            <a:r>
              <a:rPr lang="en-US" sz="2990">
                <a:solidFill>
                  <a:srgbClr val="000000"/>
                </a:solidFill>
                <a:latin typeface="ITC Avant Garde Gothic"/>
                <a:ea typeface="ITC Avant Garde Gothic"/>
                <a:cs typeface="ITC Avant Garde Gothic"/>
                <a:sym typeface="ITC Avant Garde Gothic"/>
              </a:rPr>
              <a:t>Người dùng:</a:t>
            </a:r>
          </a:p>
          <a:p>
            <a:pPr algn="l" marL="645574" indent="-322787" lvl="1">
              <a:lnSpc>
                <a:spcPts val="3438"/>
              </a:lnSpc>
              <a:buFont typeface="Arial"/>
              <a:buChar char="•"/>
            </a:pPr>
            <a:r>
              <a:rPr lang="en-US" sz="2990">
                <a:solidFill>
                  <a:srgbClr val="000000"/>
                </a:solidFill>
                <a:latin typeface="ITC Avant Garde Gothic"/>
                <a:ea typeface="ITC Avant Garde Gothic"/>
                <a:cs typeface="ITC Avant Garde Gothic"/>
                <a:sym typeface="ITC Avant Garde Gothic"/>
              </a:rPr>
              <a:t>Đăng ký, đăng nhập</a:t>
            </a:r>
          </a:p>
          <a:p>
            <a:pPr algn="l" marL="645574" indent="-322787" lvl="1">
              <a:lnSpc>
                <a:spcPts val="3438"/>
              </a:lnSpc>
              <a:buFont typeface="Arial"/>
              <a:buChar char="•"/>
            </a:pPr>
            <a:r>
              <a:rPr lang="en-US" sz="2990">
                <a:solidFill>
                  <a:srgbClr val="000000"/>
                </a:solidFill>
                <a:latin typeface="ITC Avant Garde Gothic"/>
                <a:ea typeface="ITC Avant Garde Gothic"/>
                <a:cs typeface="ITC Avant Garde Gothic"/>
                <a:sym typeface="ITC Avant Garde Gothic"/>
              </a:rPr>
              <a:t>Xem, mua hàng</a:t>
            </a:r>
          </a:p>
          <a:p>
            <a:pPr algn="l" marL="645574" indent="-322787" lvl="1">
              <a:lnSpc>
                <a:spcPts val="3438"/>
              </a:lnSpc>
              <a:buFont typeface="Arial"/>
              <a:buChar char="•"/>
            </a:pPr>
            <a:r>
              <a:rPr lang="en-US" sz="2990">
                <a:solidFill>
                  <a:srgbClr val="000000"/>
                </a:solidFill>
                <a:latin typeface="ITC Avant Garde Gothic"/>
                <a:ea typeface="ITC Avant Garde Gothic"/>
                <a:cs typeface="ITC Avant Garde Gothic"/>
                <a:sym typeface="ITC Avant Garde Gothic"/>
              </a:rPr>
              <a:t>Đổi mật khẩu, chi tiết tài khoản </a:t>
            </a:r>
          </a:p>
          <a:p>
            <a:pPr algn="l" marL="645574" indent="-322787" lvl="1">
              <a:lnSpc>
                <a:spcPts val="3438"/>
              </a:lnSpc>
              <a:buFont typeface="Arial"/>
              <a:buChar char="•"/>
            </a:pPr>
            <a:r>
              <a:rPr lang="en-US" sz="2990">
                <a:solidFill>
                  <a:srgbClr val="000000"/>
                </a:solidFill>
                <a:latin typeface="ITC Avant Garde Gothic"/>
                <a:ea typeface="ITC Avant Garde Gothic"/>
                <a:cs typeface="ITC Avant Garde Gothic"/>
                <a:sym typeface="ITC Avant Garde Gothic"/>
              </a:rPr>
              <a:t>Theo dõi đơn hàng</a:t>
            </a:r>
          </a:p>
        </p:txBody>
      </p:sp>
      <p:sp>
        <p:nvSpPr>
          <p:cNvPr name="Freeform 4" id="4"/>
          <p:cNvSpPr/>
          <p:nvPr/>
        </p:nvSpPr>
        <p:spPr>
          <a:xfrm flipH="false" flipV="false" rot="0">
            <a:off x="8339461" y="3219617"/>
            <a:ext cx="10472882" cy="8443761"/>
          </a:xfrm>
          <a:custGeom>
            <a:avLst/>
            <a:gdLst/>
            <a:ahLst/>
            <a:cxnLst/>
            <a:rect r="r" b="b" t="t" l="l"/>
            <a:pathLst>
              <a:path h="8443761" w="10472882">
                <a:moveTo>
                  <a:pt x="0" y="0"/>
                </a:moveTo>
                <a:lnTo>
                  <a:pt x="10472882" y="0"/>
                </a:lnTo>
                <a:lnTo>
                  <a:pt x="10472882" y="8443761"/>
                </a:lnTo>
                <a:lnTo>
                  <a:pt x="0" y="8443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2181676">
            <a:off x="16230600" y="430655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25260" y="3487365"/>
            <a:ext cx="5489645" cy="4621966"/>
            <a:chOff x="0" y="0"/>
            <a:chExt cx="7319527" cy="6162621"/>
          </a:xfrm>
        </p:grpSpPr>
        <p:sp>
          <p:nvSpPr>
            <p:cNvPr name="Freeform 4" id="4"/>
            <p:cNvSpPr/>
            <p:nvPr/>
          </p:nvSpPr>
          <p:spPr>
            <a:xfrm flipH="false" flipV="false" rot="0">
              <a:off x="1084852" y="0"/>
              <a:ext cx="5149824" cy="5034098"/>
            </a:xfrm>
            <a:custGeom>
              <a:avLst/>
              <a:gdLst/>
              <a:ahLst/>
              <a:cxnLst/>
              <a:rect r="r" b="b" t="t" l="l"/>
              <a:pathLst>
                <a:path h="5034098" w="5149824">
                  <a:moveTo>
                    <a:pt x="0" y="0"/>
                  </a:moveTo>
                  <a:lnTo>
                    <a:pt x="5149824" y="0"/>
                  </a:lnTo>
                  <a:lnTo>
                    <a:pt x="5149824" y="5034098"/>
                  </a:lnTo>
                  <a:lnTo>
                    <a:pt x="0" y="5034098"/>
                  </a:lnTo>
                  <a:lnTo>
                    <a:pt x="0" y="0"/>
                  </a:lnTo>
                  <a:close/>
                </a:path>
              </a:pathLst>
            </a:custGeom>
            <a:blipFill>
              <a:blip r:embed="rId4"/>
              <a:stretch>
                <a:fillRect l="0" t="0" r="0" b="0"/>
              </a:stretch>
            </a:blipFill>
          </p:spPr>
        </p:sp>
        <p:sp>
          <p:nvSpPr>
            <p:cNvPr name="TextBox 5" id="5"/>
            <p:cNvSpPr txBox="true"/>
            <p:nvPr/>
          </p:nvSpPr>
          <p:spPr>
            <a:xfrm rot="0">
              <a:off x="0" y="5557973"/>
              <a:ext cx="7319527" cy="604648"/>
            </a:xfrm>
            <a:prstGeom prst="rect">
              <a:avLst/>
            </a:prstGeom>
          </p:spPr>
          <p:txBody>
            <a:bodyPr anchor="t" rtlCol="false" tIns="0" lIns="0" bIns="0" rIns="0">
              <a:spAutoFit/>
            </a:bodyPr>
            <a:lstStyle/>
            <a:p>
              <a:pPr algn="l">
                <a:lnSpc>
                  <a:spcPts val="3208"/>
                </a:lnSpc>
              </a:pPr>
              <a:r>
                <a:rPr lang="en-US" sz="2790">
                  <a:solidFill>
                    <a:srgbClr val="000000"/>
                  </a:solidFill>
                  <a:latin typeface="ITC Avant Garde Gothic"/>
                  <a:ea typeface="ITC Avant Garde Gothic"/>
                  <a:cs typeface="ITC Avant Garde Gothic"/>
                  <a:sym typeface="ITC Avant Garde Gothic"/>
                </a:rPr>
                <a:t>Hình1: Usecase các chức năng </a:t>
              </a:r>
            </a:p>
          </p:txBody>
        </p:sp>
      </p:grpSp>
      <p:grpSp>
        <p:nvGrpSpPr>
          <p:cNvPr name="Group 6" id="6"/>
          <p:cNvGrpSpPr/>
          <p:nvPr/>
        </p:nvGrpSpPr>
        <p:grpSpPr>
          <a:xfrm rot="0">
            <a:off x="9759260" y="2908432"/>
            <a:ext cx="6203347" cy="5200899"/>
            <a:chOff x="0" y="0"/>
            <a:chExt cx="8271130" cy="6934532"/>
          </a:xfrm>
        </p:grpSpPr>
        <p:sp>
          <p:nvSpPr>
            <p:cNvPr name="Freeform 7" id="7"/>
            <p:cNvSpPr/>
            <p:nvPr/>
          </p:nvSpPr>
          <p:spPr>
            <a:xfrm flipH="false" flipV="false" rot="0">
              <a:off x="1502964" y="0"/>
              <a:ext cx="5265203" cy="5793659"/>
            </a:xfrm>
            <a:custGeom>
              <a:avLst/>
              <a:gdLst/>
              <a:ahLst/>
              <a:cxnLst/>
              <a:rect r="r" b="b" t="t" l="l"/>
              <a:pathLst>
                <a:path h="5793659" w="5265203">
                  <a:moveTo>
                    <a:pt x="0" y="0"/>
                  </a:moveTo>
                  <a:lnTo>
                    <a:pt x="5265202" y="0"/>
                  </a:lnTo>
                  <a:lnTo>
                    <a:pt x="5265202" y="5793659"/>
                  </a:lnTo>
                  <a:lnTo>
                    <a:pt x="0" y="5793659"/>
                  </a:lnTo>
                  <a:lnTo>
                    <a:pt x="0" y="0"/>
                  </a:lnTo>
                  <a:close/>
                </a:path>
              </a:pathLst>
            </a:custGeom>
            <a:blipFill>
              <a:blip r:embed="rId5"/>
              <a:stretch>
                <a:fillRect l="0" t="-16109" r="-10801" b="-6500"/>
              </a:stretch>
            </a:blipFill>
          </p:spPr>
        </p:sp>
        <p:sp>
          <p:nvSpPr>
            <p:cNvPr name="TextBox 8" id="8"/>
            <p:cNvSpPr txBox="true"/>
            <p:nvPr/>
          </p:nvSpPr>
          <p:spPr>
            <a:xfrm rot="0">
              <a:off x="0" y="6329883"/>
              <a:ext cx="8271130" cy="604648"/>
            </a:xfrm>
            <a:prstGeom prst="rect">
              <a:avLst/>
            </a:prstGeom>
          </p:spPr>
          <p:txBody>
            <a:bodyPr anchor="t" rtlCol="false" tIns="0" lIns="0" bIns="0" rIns="0">
              <a:spAutoFit/>
            </a:bodyPr>
            <a:lstStyle/>
            <a:p>
              <a:pPr algn="l">
                <a:lnSpc>
                  <a:spcPts val="3208"/>
                </a:lnSpc>
              </a:pPr>
              <a:r>
                <a:rPr lang="en-US" sz="2790">
                  <a:solidFill>
                    <a:srgbClr val="000000"/>
                  </a:solidFill>
                  <a:latin typeface="ITC Avant Garde Gothic"/>
                  <a:ea typeface="ITC Avant Garde Gothic"/>
                  <a:cs typeface="ITC Avant Garde Gothic"/>
                  <a:sym typeface="ITC Avant Garde Gothic"/>
                </a:rPr>
                <a:t>Hình 2: Usecase quản lý của admin</a:t>
              </a:r>
            </a:p>
          </p:txBody>
        </p:sp>
      </p:grpSp>
      <p:sp>
        <p:nvSpPr>
          <p:cNvPr name="Freeform 9" id="9"/>
          <p:cNvSpPr/>
          <p:nvPr/>
        </p:nvSpPr>
        <p:spPr>
          <a:xfrm flipH="false" flipV="false" rot="-3446385">
            <a:off x="15626607" y="856536"/>
            <a:ext cx="2175126" cy="2345724"/>
          </a:xfrm>
          <a:custGeom>
            <a:avLst/>
            <a:gdLst/>
            <a:ahLst/>
            <a:cxnLst/>
            <a:rect r="r" b="b" t="t" l="l"/>
            <a:pathLst>
              <a:path h="2345724" w="2175126">
                <a:moveTo>
                  <a:pt x="0" y="0"/>
                </a:moveTo>
                <a:lnTo>
                  <a:pt x="2175126" y="0"/>
                </a:lnTo>
                <a:lnTo>
                  <a:pt x="2175126" y="2345725"/>
                </a:lnTo>
                <a:lnTo>
                  <a:pt x="0" y="23457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987792">
            <a:off x="-398805" y="7740175"/>
            <a:ext cx="4050243" cy="2422782"/>
          </a:xfrm>
          <a:custGeom>
            <a:avLst/>
            <a:gdLst/>
            <a:ahLst/>
            <a:cxnLst/>
            <a:rect r="r" b="b" t="t" l="l"/>
            <a:pathLst>
              <a:path h="2422782" w="4050243">
                <a:moveTo>
                  <a:pt x="0" y="0"/>
                </a:moveTo>
                <a:lnTo>
                  <a:pt x="4050243" y="0"/>
                </a:lnTo>
                <a:lnTo>
                  <a:pt x="4050243" y="2422782"/>
                </a:lnTo>
                <a:lnTo>
                  <a:pt x="0" y="24227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28700" y="1610118"/>
            <a:ext cx="9894302"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SƠ ĐỒ USECASE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0">
            <a:off x="4330529" y="3003729"/>
            <a:ext cx="9626942" cy="4981942"/>
          </a:xfrm>
          <a:custGeom>
            <a:avLst/>
            <a:gdLst/>
            <a:ahLst/>
            <a:cxnLst/>
            <a:rect r="r" b="b" t="t" l="l"/>
            <a:pathLst>
              <a:path h="4981942" w="9626942">
                <a:moveTo>
                  <a:pt x="0" y="0"/>
                </a:moveTo>
                <a:lnTo>
                  <a:pt x="9626942" y="0"/>
                </a:lnTo>
                <a:lnTo>
                  <a:pt x="9626942" y="4981942"/>
                </a:lnTo>
                <a:lnTo>
                  <a:pt x="0" y="4981942"/>
                </a:lnTo>
                <a:lnTo>
                  <a:pt x="0" y="0"/>
                </a:lnTo>
                <a:close/>
              </a:path>
            </a:pathLst>
          </a:custGeom>
          <a:blipFill>
            <a:blip r:embed="rId2"/>
            <a:stretch>
              <a:fillRect l="0" t="0" r="0" b="0"/>
            </a:stretch>
          </a:blipFill>
        </p:spPr>
      </p:sp>
      <p:sp>
        <p:nvSpPr>
          <p:cNvPr name="Freeform 3" id="3"/>
          <p:cNvSpPr/>
          <p:nvPr/>
        </p:nvSpPr>
        <p:spPr>
          <a:xfrm flipH="false" flipV="false" rot="2353313">
            <a:off x="14616302" y="3312037"/>
            <a:ext cx="3416557" cy="2024310"/>
          </a:xfrm>
          <a:custGeom>
            <a:avLst/>
            <a:gdLst/>
            <a:ahLst/>
            <a:cxnLst/>
            <a:rect r="r" b="b" t="t" l="l"/>
            <a:pathLst>
              <a:path h="2024310" w="3416557">
                <a:moveTo>
                  <a:pt x="0" y="0"/>
                </a:moveTo>
                <a:lnTo>
                  <a:pt x="3416557" y="0"/>
                </a:lnTo>
                <a:lnTo>
                  <a:pt x="3416557" y="2024310"/>
                </a:lnTo>
                <a:lnTo>
                  <a:pt x="0" y="20243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5609" y="6471196"/>
            <a:ext cx="3857625" cy="4114800"/>
          </a:xfrm>
          <a:custGeom>
            <a:avLst/>
            <a:gdLst/>
            <a:ahLst/>
            <a:cxnLst/>
            <a:rect r="r" b="b" t="t" l="l"/>
            <a:pathLst>
              <a:path h="4114800" w="3857625">
                <a:moveTo>
                  <a:pt x="0" y="0"/>
                </a:moveTo>
                <a:lnTo>
                  <a:pt x="3857625" y="0"/>
                </a:lnTo>
                <a:lnTo>
                  <a:pt x="385762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1507024"/>
            <a:ext cx="9894302"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BIỂU ĐỒ TUẦN TỰ</a:t>
            </a:r>
          </a:p>
        </p:txBody>
      </p:sp>
      <p:sp>
        <p:nvSpPr>
          <p:cNvPr name="TextBox 6" id="6"/>
          <p:cNvSpPr txBox="true"/>
          <p:nvPr/>
        </p:nvSpPr>
        <p:spPr>
          <a:xfrm rot="0">
            <a:off x="5769898" y="8480971"/>
            <a:ext cx="6342344" cy="495237"/>
          </a:xfrm>
          <a:prstGeom prst="rect">
            <a:avLst/>
          </a:prstGeom>
        </p:spPr>
        <p:txBody>
          <a:bodyPr anchor="t" rtlCol="false" tIns="0" lIns="0" bIns="0" rIns="0">
            <a:spAutoFit/>
          </a:bodyPr>
          <a:lstStyle/>
          <a:p>
            <a:pPr algn="ctr">
              <a:lnSpc>
                <a:spcPts val="3438"/>
              </a:lnSpc>
            </a:pPr>
            <a:r>
              <a:rPr lang="en-US" sz="2990">
                <a:solidFill>
                  <a:srgbClr val="000000"/>
                </a:solidFill>
                <a:latin typeface="ITC Avant Garde Gothic"/>
                <a:ea typeface="ITC Avant Garde Gothic"/>
                <a:cs typeface="ITC Avant Garde Gothic"/>
                <a:sym typeface="ITC Avant Garde Gothic"/>
              </a:rPr>
              <a:t>Hình 3: Đăng nhập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0">
            <a:off x="-335609" y="6471196"/>
            <a:ext cx="3857625" cy="4114800"/>
          </a:xfrm>
          <a:custGeom>
            <a:avLst/>
            <a:gdLst/>
            <a:ahLst/>
            <a:cxnLst/>
            <a:rect r="r" b="b" t="t" l="l"/>
            <a:pathLst>
              <a:path h="4114800" w="3857625">
                <a:moveTo>
                  <a:pt x="0" y="0"/>
                </a:moveTo>
                <a:lnTo>
                  <a:pt x="3857625" y="0"/>
                </a:lnTo>
                <a:lnTo>
                  <a:pt x="385762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43514" y="2686872"/>
            <a:ext cx="9200973" cy="5523620"/>
          </a:xfrm>
          <a:custGeom>
            <a:avLst/>
            <a:gdLst/>
            <a:ahLst/>
            <a:cxnLst/>
            <a:rect r="r" b="b" t="t" l="l"/>
            <a:pathLst>
              <a:path h="5523620" w="9200973">
                <a:moveTo>
                  <a:pt x="0" y="0"/>
                </a:moveTo>
                <a:lnTo>
                  <a:pt x="9200972" y="0"/>
                </a:lnTo>
                <a:lnTo>
                  <a:pt x="9200972" y="5523620"/>
                </a:lnTo>
                <a:lnTo>
                  <a:pt x="0" y="5523620"/>
                </a:lnTo>
                <a:lnTo>
                  <a:pt x="0" y="0"/>
                </a:lnTo>
                <a:close/>
              </a:path>
            </a:pathLst>
          </a:custGeom>
          <a:blipFill>
            <a:blip r:embed="rId4"/>
            <a:stretch>
              <a:fillRect l="0" t="-4109" r="0" b="0"/>
            </a:stretch>
          </a:blipFill>
        </p:spPr>
      </p:sp>
      <p:sp>
        <p:nvSpPr>
          <p:cNvPr name="Freeform 4" id="4"/>
          <p:cNvSpPr/>
          <p:nvPr/>
        </p:nvSpPr>
        <p:spPr>
          <a:xfrm flipH="false" flipV="false" rot="2700000">
            <a:off x="14810713" y="6658713"/>
            <a:ext cx="3768027" cy="3739767"/>
          </a:xfrm>
          <a:custGeom>
            <a:avLst/>
            <a:gdLst/>
            <a:ahLst/>
            <a:cxnLst/>
            <a:rect r="r" b="b" t="t" l="l"/>
            <a:pathLst>
              <a:path h="3739767" w="3768027">
                <a:moveTo>
                  <a:pt x="0" y="0"/>
                </a:moveTo>
                <a:lnTo>
                  <a:pt x="3768027" y="0"/>
                </a:lnTo>
                <a:lnTo>
                  <a:pt x="3768027" y="3739766"/>
                </a:lnTo>
                <a:lnTo>
                  <a:pt x="0" y="3739766"/>
                </a:lnTo>
                <a:lnTo>
                  <a:pt x="0" y="0"/>
                </a:lnTo>
                <a:close/>
              </a:path>
            </a:pathLst>
          </a:custGeom>
          <a:blipFill>
            <a:blip r:embed="rId5"/>
            <a:stretch>
              <a:fillRect l="0" t="0" r="0" b="0"/>
            </a:stretch>
          </a:blipFill>
        </p:spPr>
      </p:sp>
      <p:sp>
        <p:nvSpPr>
          <p:cNvPr name="Freeform 5" id="5"/>
          <p:cNvSpPr/>
          <p:nvPr/>
        </p:nvSpPr>
        <p:spPr>
          <a:xfrm flipH="false" flipV="false" rot="-3310800">
            <a:off x="13849907" y="2073149"/>
            <a:ext cx="4197551" cy="2450320"/>
          </a:xfrm>
          <a:custGeom>
            <a:avLst/>
            <a:gdLst/>
            <a:ahLst/>
            <a:cxnLst/>
            <a:rect r="r" b="b" t="t" l="l"/>
            <a:pathLst>
              <a:path h="2450320" w="4197551">
                <a:moveTo>
                  <a:pt x="0" y="0"/>
                </a:moveTo>
                <a:lnTo>
                  <a:pt x="4197551" y="0"/>
                </a:lnTo>
                <a:lnTo>
                  <a:pt x="4197551" y="2450320"/>
                </a:lnTo>
                <a:lnTo>
                  <a:pt x="0" y="24503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507024"/>
            <a:ext cx="9894302"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BIỂU ĐỒ TUẦN TỰ</a:t>
            </a:r>
          </a:p>
        </p:txBody>
      </p:sp>
      <p:sp>
        <p:nvSpPr>
          <p:cNvPr name="TextBox 7" id="7"/>
          <p:cNvSpPr txBox="true"/>
          <p:nvPr/>
        </p:nvSpPr>
        <p:spPr>
          <a:xfrm rot="0">
            <a:off x="5769898" y="8480971"/>
            <a:ext cx="6342344" cy="495237"/>
          </a:xfrm>
          <a:prstGeom prst="rect">
            <a:avLst/>
          </a:prstGeom>
        </p:spPr>
        <p:txBody>
          <a:bodyPr anchor="t" rtlCol="false" tIns="0" lIns="0" bIns="0" rIns="0">
            <a:spAutoFit/>
          </a:bodyPr>
          <a:lstStyle/>
          <a:p>
            <a:pPr algn="ctr">
              <a:lnSpc>
                <a:spcPts val="3438"/>
              </a:lnSpc>
            </a:pPr>
            <a:r>
              <a:rPr lang="en-US" sz="2990">
                <a:solidFill>
                  <a:srgbClr val="000000"/>
                </a:solidFill>
                <a:latin typeface="ITC Avant Garde Gothic"/>
                <a:ea typeface="ITC Avant Garde Gothic"/>
                <a:cs typeface="ITC Avant Garde Gothic"/>
                <a:sym typeface="ITC Avant Garde Gothic"/>
              </a:rPr>
              <a:t>Hình 4: Đăng ký</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3135102"/>
            <a:ext cx="11301259" cy="4718276"/>
          </a:xfrm>
          <a:custGeom>
            <a:avLst/>
            <a:gdLst/>
            <a:ahLst/>
            <a:cxnLst/>
            <a:rect r="r" b="b" t="t" l="l"/>
            <a:pathLst>
              <a:path h="4718276" w="11301259">
                <a:moveTo>
                  <a:pt x="0" y="0"/>
                </a:moveTo>
                <a:lnTo>
                  <a:pt x="11301258" y="0"/>
                </a:lnTo>
                <a:lnTo>
                  <a:pt x="11301258" y="4718276"/>
                </a:lnTo>
                <a:lnTo>
                  <a:pt x="0" y="4718276"/>
                </a:lnTo>
                <a:lnTo>
                  <a:pt x="0" y="0"/>
                </a:lnTo>
                <a:close/>
              </a:path>
            </a:pathLst>
          </a:custGeom>
          <a:blipFill>
            <a:blip r:embed="rId2"/>
            <a:stretch>
              <a:fillRect l="0" t="0" r="0" b="0"/>
            </a:stretch>
          </a:blipFill>
        </p:spPr>
      </p:sp>
      <p:sp>
        <p:nvSpPr>
          <p:cNvPr name="Freeform 3" id="3"/>
          <p:cNvSpPr/>
          <p:nvPr/>
        </p:nvSpPr>
        <p:spPr>
          <a:xfrm flipH="false" flipV="false" rot="1082893">
            <a:off x="-643875" y="6206855"/>
            <a:ext cx="3790760" cy="4114800"/>
          </a:xfrm>
          <a:custGeom>
            <a:avLst/>
            <a:gdLst/>
            <a:ahLst/>
            <a:cxnLst/>
            <a:rect r="r" b="b" t="t" l="l"/>
            <a:pathLst>
              <a:path h="4114800" w="3790760">
                <a:moveTo>
                  <a:pt x="0" y="0"/>
                </a:moveTo>
                <a:lnTo>
                  <a:pt x="3790760" y="0"/>
                </a:lnTo>
                <a:lnTo>
                  <a:pt x="37907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977068">
            <a:off x="15268645" y="7091527"/>
            <a:ext cx="3007695" cy="3321751"/>
          </a:xfrm>
          <a:custGeom>
            <a:avLst/>
            <a:gdLst/>
            <a:ahLst/>
            <a:cxnLst/>
            <a:rect r="r" b="b" t="t" l="l"/>
            <a:pathLst>
              <a:path h="3321751" w="3007695">
                <a:moveTo>
                  <a:pt x="0" y="0"/>
                </a:moveTo>
                <a:lnTo>
                  <a:pt x="3007695" y="0"/>
                </a:lnTo>
                <a:lnTo>
                  <a:pt x="3007695" y="3321751"/>
                </a:lnTo>
                <a:lnTo>
                  <a:pt x="0" y="3321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221040">
            <a:off x="14861325" y="-520936"/>
            <a:ext cx="3420419" cy="4343389"/>
          </a:xfrm>
          <a:custGeom>
            <a:avLst/>
            <a:gdLst/>
            <a:ahLst/>
            <a:cxnLst/>
            <a:rect r="r" b="b" t="t" l="l"/>
            <a:pathLst>
              <a:path h="4343389" w="3420419">
                <a:moveTo>
                  <a:pt x="0" y="0"/>
                </a:moveTo>
                <a:lnTo>
                  <a:pt x="3420419" y="0"/>
                </a:lnTo>
                <a:lnTo>
                  <a:pt x="3420419" y="4343389"/>
                </a:lnTo>
                <a:lnTo>
                  <a:pt x="0" y="4343389"/>
                </a:lnTo>
                <a:lnTo>
                  <a:pt x="0" y="0"/>
                </a:lnTo>
                <a:close/>
              </a:path>
            </a:pathLst>
          </a:custGeom>
          <a:blipFill>
            <a:blip r:embed="rId7"/>
            <a:stretch>
              <a:fillRect l="0" t="0" r="0" b="0"/>
            </a:stretch>
          </a:blipFill>
        </p:spPr>
      </p:sp>
      <p:sp>
        <p:nvSpPr>
          <p:cNvPr name="TextBox 6" id="6"/>
          <p:cNvSpPr txBox="true"/>
          <p:nvPr/>
        </p:nvSpPr>
        <p:spPr>
          <a:xfrm rot="0">
            <a:off x="1028700" y="1507024"/>
            <a:ext cx="9894302"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BIỂU ĐỒ TUẦN TỰ</a:t>
            </a:r>
          </a:p>
        </p:txBody>
      </p:sp>
      <p:sp>
        <p:nvSpPr>
          <p:cNvPr name="TextBox 7" id="7"/>
          <p:cNvSpPr txBox="true"/>
          <p:nvPr/>
        </p:nvSpPr>
        <p:spPr>
          <a:xfrm rot="0">
            <a:off x="5769898" y="8480971"/>
            <a:ext cx="6342344" cy="495237"/>
          </a:xfrm>
          <a:prstGeom prst="rect">
            <a:avLst/>
          </a:prstGeom>
        </p:spPr>
        <p:txBody>
          <a:bodyPr anchor="t" rtlCol="false" tIns="0" lIns="0" bIns="0" rIns="0">
            <a:spAutoFit/>
          </a:bodyPr>
          <a:lstStyle/>
          <a:p>
            <a:pPr algn="ctr">
              <a:lnSpc>
                <a:spcPts val="3438"/>
              </a:lnSpc>
            </a:pPr>
            <a:r>
              <a:rPr lang="en-US" sz="2990">
                <a:solidFill>
                  <a:srgbClr val="000000"/>
                </a:solidFill>
                <a:latin typeface="ITC Avant Garde Gothic"/>
                <a:ea typeface="ITC Avant Garde Gothic"/>
                <a:cs typeface="ITC Avant Garde Gothic"/>
                <a:sym typeface="ITC Avant Garde Gothic"/>
              </a:rPr>
              <a:t>Hình 5: Đặt mua sản phẩm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697647">
            <a:off x="-143457" y="5805835"/>
            <a:ext cx="4640974" cy="4617769"/>
          </a:xfrm>
          <a:prstGeom prst="rect">
            <a:avLst/>
          </a:prstGeom>
        </p:spPr>
      </p:pic>
      <p:sp>
        <p:nvSpPr>
          <p:cNvPr name="Freeform 3" id="3"/>
          <p:cNvSpPr/>
          <p:nvPr/>
        </p:nvSpPr>
        <p:spPr>
          <a:xfrm flipH="false" flipV="false" rot="0">
            <a:off x="3493371" y="2873761"/>
            <a:ext cx="11301259" cy="5240959"/>
          </a:xfrm>
          <a:custGeom>
            <a:avLst/>
            <a:gdLst/>
            <a:ahLst/>
            <a:cxnLst/>
            <a:rect r="r" b="b" t="t" l="l"/>
            <a:pathLst>
              <a:path h="5240959" w="11301259">
                <a:moveTo>
                  <a:pt x="0" y="0"/>
                </a:moveTo>
                <a:lnTo>
                  <a:pt x="11301258" y="0"/>
                </a:lnTo>
                <a:lnTo>
                  <a:pt x="11301258" y="5240959"/>
                </a:lnTo>
                <a:lnTo>
                  <a:pt x="0" y="5240959"/>
                </a:lnTo>
                <a:lnTo>
                  <a:pt x="0" y="0"/>
                </a:lnTo>
                <a:close/>
              </a:path>
            </a:pathLst>
          </a:custGeom>
          <a:blipFill>
            <a:blip r:embed="rId3"/>
            <a:stretch>
              <a:fillRect l="0" t="0" r="0" b="0"/>
            </a:stretch>
          </a:blipFill>
        </p:spPr>
      </p:sp>
      <p:sp>
        <p:nvSpPr>
          <p:cNvPr name="Freeform 4" id="4"/>
          <p:cNvSpPr/>
          <p:nvPr/>
        </p:nvSpPr>
        <p:spPr>
          <a:xfrm flipH="false" flipV="false" rot="0">
            <a:off x="15319932" y="4777559"/>
            <a:ext cx="3629344" cy="5509441"/>
          </a:xfrm>
          <a:custGeom>
            <a:avLst/>
            <a:gdLst/>
            <a:ahLst/>
            <a:cxnLst/>
            <a:rect r="r" b="b" t="t" l="l"/>
            <a:pathLst>
              <a:path h="5509441" w="3629344">
                <a:moveTo>
                  <a:pt x="0" y="0"/>
                </a:moveTo>
                <a:lnTo>
                  <a:pt x="3629345" y="0"/>
                </a:lnTo>
                <a:lnTo>
                  <a:pt x="3629345" y="5509441"/>
                </a:lnTo>
                <a:lnTo>
                  <a:pt x="0" y="5509441"/>
                </a:lnTo>
                <a:lnTo>
                  <a:pt x="0" y="0"/>
                </a:lnTo>
                <a:close/>
              </a:path>
            </a:pathLst>
          </a:custGeom>
          <a:blipFill>
            <a:blip r:embed="rId4"/>
            <a:stretch>
              <a:fillRect l="0" t="0" r="0" b="0"/>
            </a:stretch>
          </a:blipFill>
        </p:spPr>
      </p:sp>
      <p:sp>
        <p:nvSpPr>
          <p:cNvPr name="Freeform 5" id="5"/>
          <p:cNvSpPr/>
          <p:nvPr/>
        </p:nvSpPr>
        <p:spPr>
          <a:xfrm flipH="false" flipV="false" rot="828172">
            <a:off x="15560854" y="1513527"/>
            <a:ext cx="2180813" cy="2283573"/>
          </a:xfrm>
          <a:custGeom>
            <a:avLst/>
            <a:gdLst/>
            <a:ahLst/>
            <a:cxnLst/>
            <a:rect r="r" b="b" t="t" l="l"/>
            <a:pathLst>
              <a:path h="2283573" w="2180813">
                <a:moveTo>
                  <a:pt x="0" y="0"/>
                </a:moveTo>
                <a:lnTo>
                  <a:pt x="2180812" y="0"/>
                </a:lnTo>
                <a:lnTo>
                  <a:pt x="2180812" y="2283574"/>
                </a:lnTo>
                <a:lnTo>
                  <a:pt x="0" y="2283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1507024"/>
            <a:ext cx="9894302"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BIỂU ĐỒ TUẦN TỰ</a:t>
            </a:r>
          </a:p>
        </p:txBody>
      </p:sp>
      <p:sp>
        <p:nvSpPr>
          <p:cNvPr name="TextBox 7" id="7"/>
          <p:cNvSpPr txBox="true"/>
          <p:nvPr/>
        </p:nvSpPr>
        <p:spPr>
          <a:xfrm rot="0">
            <a:off x="5769898" y="8480971"/>
            <a:ext cx="6342344" cy="495237"/>
          </a:xfrm>
          <a:prstGeom prst="rect">
            <a:avLst/>
          </a:prstGeom>
        </p:spPr>
        <p:txBody>
          <a:bodyPr anchor="t" rtlCol="false" tIns="0" lIns="0" bIns="0" rIns="0">
            <a:spAutoFit/>
          </a:bodyPr>
          <a:lstStyle/>
          <a:p>
            <a:pPr algn="ctr">
              <a:lnSpc>
                <a:spcPts val="3438"/>
              </a:lnSpc>
            </a:pPr>
            <a:r>
              <a:rPr lang="en-US" sz="2990">
                <a:solidFill>
                  <a:srgbClr val="000000"/>
                </a:solidFill>
                <a:latin typeface="ITC Avant Garde Gothic"/>
                <a:ea typeface="ITC Avant Garde Gothic"/>
                <a:cs typeface="ITC Avant Garde Gothic"/>
                <a:sym typeface="ITC Avant Garde Gothic"/>
              </a:rPr>
              <a:t>Hình 6: Tìm kiếm sản phẩm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2471806">
            <a:off x="605153" y="6305622"/>
            <a:ext cx="3600194" cy="3190672"/>
          </a:xfrm>
          <a:custGeom>
            <a:avLst/>
            <a:gdLst/>
            <a:ahLst/>
            <a:cxnLst/>
            <a:rect r="r" b="b" t="t" l="l"/>
            <a:pathLst>
              <a:path h="3190672" w="3600194">
                <a:moveTo>
                  <a:pt x="0" y="0"/>
                </a:moveTo>
                <a:lnTo>
                  <a:pt x="3600194" y="0"/>
                </a:lnTo>
                <a:lnTo>
                  <a:pt x="3600194" y="3190672"/>
                </a:lnTo>
                <a:lnTo>
                  <a:pt x="0" y="3190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14497">
            <a:off x="13176765" y="900025"/>
            <a:ext cx="4591983" cy="3277528"/>
          </a:xfrm>
          <a:custGeom>
            <a:avLst/>
            <a:gdLst/>
            <a:ahLst/>
            <a:cxnLst/>
            <a:rect r="r" b="b" t="t" l="l"/>
            <a:pathLst>
              <a:path h="3277528" w="4591983">
                <a:moveTo>
                  <a:pt x="0" y="0"/>
                </a:moveTo>
                <a:lnTo>
                  <a:pt x="4591983" y="0"/>
                </a:lnTo>
                <a:lnTo>
                  <a:pt x="4591983" y="3277528"/>
                </a:lnTo>
                <a:lnTo>
                  <a:pt x="0" y="3277528"/>
                </a:lnTo>
                <a:lnTo>
                  <a:pt x="0" y="0"/>
                </a:lnTo>
                <a:close/>
              </a:path>
            </a:pathLst>
          </a:custGeom>
          <a:blipFill>
            <a:blip r:embed="rId4"/>
            <a:stretch>
              <a:fillRect l="0" t="0" r="0" b="0"/>
            </a:stretch>
          </a:blipFill>
        </p:spPr>
      </p:sp>
      <p:sp>
        <p:nvSpPr>
          <p:cNvPr name="Freeform 4" id="4"/>
          <p:cNvSpPr/>
          <p:nvPr/>
        </p:nvSpPr>
        <p:spPr>
          <a:xfrm flipH="false" flipV="false" rot="0">
            <a:off x="3493371" y="3205735"/>
            <a:ext cx="11301259" cy="4577010"/>
          </a:xfrm>
          <a:custGeom>
            <a:avLst/>
            <a:gdLst/>
            <a:ahLst/>
            <a:cxnLst/>
            <a:rect r="r" b="b" t="t" l="l"/>
            <a:pathLst>
              <a:path h="4577010" w="11301259">
                <a:moveTo>
                  <a:pt x="0" y="0"/>
                </a:moveTo>
                <a:lnTo>
                  <a:pt x="11301258" y="0"/>
                </a:lnTo>
                <a:lnTo>
                  <a:pt x="11301258" y="4577010"/>
                </a:lnTo>
                <a:lnTo>
                  <a:pt x="0" y="4577010"/>
                </a:lnTo>
                <a:lnTo>
                  <a:pt x="0" y="0"/>
                </a:lnTo>
                <a:close/>
              </a:path>
            </a:pathLst>
          </a:custGeom>
          <a:blipFill>
            <a:blip r:embed="rId5"/>
            <a:stretch>
              <a:fillRect l="0" t="0" r="0" b="0"/>
            </a:stretch>
          </a:blipFill>
        </p:spPr>
      </p:sp>
      <p:sp>
        <p:nvSpPr>
          <p:cNvPr name="Freeform 5" id="5"/>
          <p:cNvSpPr/>
          <p:nvPr/>
        </p:nvSpPr>
        <p:spPr>
          <a:xfrm flipH="false" flipV="false" rot="-2390497">
            <a:off x="15005461" y="7104543"/>
            <a:ext cx="3291599" cy="3295719"/>
          </a:xfrm>
          <a:custGeom>
            <a:avLst/>
            <a:gdLst/>
            <a:ahLst/>
            <a:cxnLst/>
            <a:rect r="r" b="b" t="t" l="l"/>
            <a:pathLst>
              <a:path h="3295719" w="3291599">
                <a:moveTo>
                  <a:pt x="0" y="0"/>
                </a:moveTo>
                <a:lnTo>
                  <a:pt x="3291599" y="0"/>
                </a:lnTo>
                <a:lnTo>
                  <a:pt x="3291599" y="3295719"/>
                </a:lnTo>
                <a:lnTo>
                  <a:pt x="0" y="32957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507024"/>
            <a:ext cx="9894302"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BIỂU ĐỒ TUẦN TỰ</a:t>
            </a:r>
          </a:p>
        </p:txBody>
      </p:sp>
      <p:sp>
        <p:nvSpPr>
          <p:cNvPr name="TextBox 7" id="7"/>
          <p:cNvSpPr txBox="true"/>
          <p:nvPr/>
        </p:nvSpPr>
        <p:spPr>
          <a:xfrm rot="0">
            <a:off x="5769898" y="8480971"/>
            <a:ext cx="6342344" cy="495237"/>
          </a:xfrm>
          <a:prstGeom prst="rect">
            <a:avLst/>
          </a:prstGeom>
        </p:spPr>
        <p:txBody>
          <a:bodyPr anchor="t" rtlCol="false" tIns="0" lIns="0" bIns="0" rIns="0">
            <a:spAutoFit/>
          </a:bodyPr>
          <a:lstStyle/>
          <a:p>
            <a:pPr algn="ctr">
              <a:lnSpc>
                <a:spcPts val="3438"/>
              </a:lnSpc>
            </a:pPr>
            <a:r>
              <a:rPr lang="en-US" sz="2990">
                <a:solidFill>
                  <a:srgbClr val="000000"/>
                </a:solidFill>
                <a:latin typeface="ITC Avant Garde Gothic"/>
                <a:ea typeface="ITC Avant Garde Gothic"/>
                <a:cs typeface="ITC Avant Garde Gothic"/>
                <a:sym typeface="ITC Avant Garde Gothic"/>
              </a:rPr>
              <a:t>Hình 7: Đổi mật khẩu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1390532">
            <a:off x="14106947" y="6667435"/>
            <a:ext cx="4169987" cy="3221315"/>
          </a:xfrm>
          <a:custGeom>
            <a:avLst/>
            <a:gdLst/>
            <a:ahLst/>
            <a:cxnLst/>
            <a:rect r="r" b="b" t="t" l="l"/>
            <a:pathLst>
              <a:path h="3221315" w="4169987">
                <a:moveTo>
                  <a:pt x="0" y="0"/>
                </a:moveTo>
                <a:lnTo>
                  <a:pt x="4169987" y="0"/>
                </a:lnTo>
                <a:lnTo>
                  <a:pt x="4169987" y="3221314"/>
                </a:lnTo>
                <a:lnTo>
                  <a:pt x="0" y="32213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12283">
            <a:off x="414752" y="6633827"/>
            <a:ext cx="3437921" cy="3701665"/>
          </a:xfrm>
          <a:custGeom>
            <a:avLst/>
            <a:gdLst/>
            <a:ahLst/>
            <a:cxnLst/>
            <a:rect r="r" b="b" t="t" l="l"/>
            <a:pathLst>
              <a:path h="3701665" w="3437921">
                <a:moveTo>
                  <a:pt x="0" y="0"/>
                </a:moveTo>
                <a:lnTo>
                  <a:pt x="3437922" y="0"/>
                </a:lnTo>
                <a:lnTo>
                  <a:pt x="3437922" y="3701665"/>
                </a:lnTo>
                <a:lnTo>
                  <a:pt x="0" y="3701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1347769">
            <a:off x="13240794" y="715560"/>
            <a:ext cx="4847551" cy="4387034"/>
          </a:xfrm>
          <a:prstGeom prst="rect">
            <a:avLst/>
          </a:prstGeom>
        </p:spPr>
      </p:pic>
      <p:sp>
        <p:nvSpPr>
          <p:cNvPr name="Freeform 5" id="5"/>
          <p:cNvSpPr/>
          <p:nvPr/>
        </p:nvSpPr>
        <p:spPr>
          <a:xfrm flipH="false" flipV="false" rot="0">
            <a:off x="3290441" y="2909077"/>
            <a:ext cx="11301259" cy="5170326"/>
          </a:xfrm>
          <a:custGeom>
            <a:avLst/>
            <a:gdLst/>
            <a:ahLst/>
            <a:cxnLst/>
            <a:rect r="r" b="b" t="t" l="l"/>
            <a:pathLst>
              <a:path h="5170326" w="11301259">
                <a:moveTo>
                  <a:pt x="0" y="0"/>
                </a:moveTo>
                <a:lnTo>
                  <a:pt x="11301259" y="0"/>
                </a:lnTo>
                <a:lnTo>
                  <a:pt x="11301259" y="5170326"/>
                </a:lnTo>
                <a:lnTo>
                  <a:pt x="0" y="5170326"/>
                </a:lnTo>
                <a:lnTo>
                  <a:pt x="0" y="0"/>
                </a:lnTo>
                <a:close/>
              </a:path>
            </a:pathLst>
          </a:custGeom>
          <a:blipFill>
            <a:blip r:embed="rId7"/>
            <a:stretch>
              <a:fillRect l="0" t="0" r="0" b="0"/>
            </a:stretch>
          </a:blipFill>
        </p:spPr>
      </p:sp>
      <p:sp>
        <p:nvSpPr>
          <p:cNvPr name="TextBox 6" id="6"/>
          <p:cNvSpPr txBox="true"/>
          <p:nvPr/>
        </p:nvSpPr>
        <p:spPr>
          <a:xfrm rot="0">
            <a:off x="1028700" y="1507024"/>
            <a:ext cx="9894302"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BIỂU ĐỒ TUẦN TỰ</a:t>
            </a:r>
          </a:p>
        </p:txBody>
      </p:sp>
      <p:sp>
        <p:nvSpPr>
          <p:cNvPr name="TextBox 7" id="7"/>
          <p:cNvSpPr txBox="true"/>
          <p:nvPr/>
        </p:nvSpPr>
        <p:spPr>
          <a:xfrm rot="0">
            <a:off x="5769898" y="8480971"/>
            <a:ext cx="6342344" cy="923862"/>
          </a:xfrm>
          <a:prstGeom prst="rect">
            <a:avLst/>
          </a:prstGeom>
        </p:spPr>
        <p:txBody>
          <a:bodyPr anchor="t" rtlCol="false" tIns="0" lIns="0" bIns="0" rIns="0">
            <a:spAutoFit/>
          </a:bodyPr>
          <a:lstStyle/>
          <a:p>
            <a:pPr algn="ctr">
              <a:lnSpc>
                <a:spcPts val="3438"/>
              </a:lnSpc>
            </a:pPr>
            <a:r>
              <a:rPr lang="en-US" sz="2990">
                <a:solidFill>
                  <a:srgbClr val="000000"/>
                </a:solidFill>
                <a:latin typeface="ITC Avant Garde Gothic"/>
                <a:ea typeface="ITC Avant Garde Gothic"/>
                <a:cs typeface="ITC Avant Garde Gothic"/>
                <a:sym typeface="ITC Avant Garde Gothic"/>
              </a:rPr>
              <a:t>Hình 8: Quản lý thêm sửa xóa dành cho admin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1390532">
            <a:off x="14106947" y="6667435"/>
            <a:ext cx="4169987" cy="3221315"/>
          </a:xfrm>
          <a:custGeom>
            <a:avLst/>
            <a:gdLst/>
            <a:ahLst/>
            <a:cxnLst/>
            <a:rect r="r" b="b" t="t" l="l"/>
            <a:pathLst>
              <a:path h="3221315" w="4169987">
                <a:moveTo>
                  <a:pt x="0" y="0"/>
                </a:moveTo>
                <a:lnTo>
                  <a:pt x="4169987" y="0"/>
                </a:lnTo>
                <a:lnTo>
                  <a:pt x="4169987" y="3221314"/>
                </a:lnTo>
                <a:lnTo>
                  <a:pt x="0" y="32213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12283">
            <a:off x="414752" y="6633827"/>
            <a:ext cx="3437921" cy="3701665"/>
          </a:xfrm>
          <a:custGeom>
            <a:avLst/>
            <a:gdLst/>
            <a:ahLst/>
            <a:cxnLst/>
            <a:rect r="r" b="b" t="t" l="l"/>
            <a:pathLst>
              <a:path h="3701665" w="3437921">
                <a:moveTo>
                  <a:pt x="0" y="0"/>
                </a:moveTo>
                <a:lnTo>
                  <a:pt x="3437922" y="0"/>
                </a:lnTo>
                <a:lnTo>
                  <a:pt x="3437922" y="3701665"/>
                </a:lnTo>
                <a:lnTo>
                  <a:pt x="0" y="3701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1347769">
            <a:off x="13240794" y="715560"/>
            <a:ext cx="4847551" cy="4387034"/>
          </a:xfrm>
          <a:prstGeom prst="rect">
            <a:avLst/>
          </a:prstGeom>
        </p:spPr>
      </p:pic>
      <p:sp>
        <p:nvSpPr>
          <p:cNvPr name="Freeform 5" id="5"/>
          <p:cNvSpPr/>
          <p:nvPr/>
        </p:nvSpPr>
        <p:spPr>
          <a:xfrm flipH="false" flipV="false" rot="0">
            <a:off x="3290441" y="2909077"/>
            <a:ext cx="11301259" cy="5170326"/>
          </a:xfrm>
          <a:custGeom>
            <a:avLst/>
            <a:gdLst/>
            <a:ahLst/>
            <a:cxnLst/>
            <a:rect r="r" b="b" t="t" l="l"/>
            <a:pathLst>
              <a:path h="5170326" w="11301259">
                <a:moveTo>
                  <a:pt x="0" y="0"/>
                </a:moveTo>
                <a:lnTo>
                  <a:pt x="11301259" y="0"/>
                </a:lnTo>
                <a:lnTo>
                  <a:pt x="11301259" y="5170326"/>
                </a:lnTo>
                <a:lnTo>
                  <a:pt x="0" y="5170326"/>
                </a:lnTo>
                <a:lnTo>
                  <a:pt x="0" y="0"/>
                </a:lnTo>
                <a:close/>
              </a:path>
            </a:pathLst>
          </a:custGeom>
          <a:blipFill>
            <a:blip r:embed="rId7"/>
            <a:stretch>
              <a:fillRect l="0" t="0" r="0" b="0"/>
            </a:stretch>
          </a:blipFill>
        </p:spPr>
      </p:sp>
      <p:sp>
        <p:nvSpPr>
          <p:cNvPr name="TextBox 6" id="6"/>
          <p:cNvSpPr txBox="true"/>
          <p:nvPr/>
        </p:nvSpPr>
        <p:spPr>
          <a:xfrm rot="0">
            <a:off x="1028700" y="1507024"/>
            <a:ext cx="9894302"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BIỂU ĐỒ TUẦN TỰ</a:t>
            </a:r>
          </a:p>
        </p:txBody>
      </p:sp>
      <p:sp>
        <p:nvSpPr>
          <p:cNvPr name="TextBox 7" id="7"/>
          <p:cNvSpPr txBox="true"/>
          <p:nvPr/>
        </p:nvSpPr>
        <p:spPr>
          <a:xfrm rot="0">
            <a:off x="5769898" y="8480971"/>
            <a:ext cx="6342344" cy="923862"/>
          </a:xfrm>
          <a:prstGeom prst="rect">
            <a:avLst/>
          </a:prstGeom>
        </p:spPr>
        <p:txBody>
          <a:bodyPr anchor="t" rtlCol="false" tIns="0" lIns="0" bIns="0" rIns="0">
            <a:spAutoFit/>
          </a:bodyPr>
          <a:lstStyle/>
          <a:p>
            <a:pPr algn="ctr">
              <a:lnSpc>
                <a:spcPts val="3438"/>
              </a:lnSpc>
            </a:pPr>
            <a:r>
              <a:rPr lang="en-US" sz="2990">
                <a:solidFill>
                  <a:srgbClr val="000000"/>
                </a:solidFill>
                <a:latin typeface="ITC Avant Garde Gothic"/>
                <a:ea typeface="ITC Avant Garde Gothic"/>
                <a:cs typeface="ITC Avant Garde Gothic"/>
                <a:sym typeface="ITC Avant Garde Gothic"/>
              </a:rPr>
              <a:t>Hình 8: Quản lý thêm sửa xóa dành cho admin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1413778">
            <a:off x="13318677" y="5633456"/>
            <a:ext cx="3998522" cy="3903557"/>
          </a:xfrm>
          <a:custGeom>
            <a:avLst/>
            <a:gdLst/>
            <a:ahLst/>
            <a:cxnLst/>
            <a:rect r="r" b="b" t="t" l="l"/>
            <a:pathLst>
              <a:path h="3903557" w="3998522">
                <a:moveTo>
                  <a:pt x="0" y="0"/>
                </a:moveTo>
                <a:lnTo>
                  <a:pt x="3998522" y="0"/>
                </a:lnTo>
                <a:lnTo>
                  <a:pt x="3998522" y="3903557"/>
                </a:lnTo>
                <a:lnTo>
                  <a:pt x="0" y="39035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2652">
            <a:off x="317214" y="61127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40918" y="3205735"/>
            <a:ext cx="11301259" cy="4577010"/>
          </a:xfrm>
          <a:custGeom>
            <a:avLst/>
            <a:gdLst/>
            <a:ahLst/>
            <a:cxnLst/>
            <a:rect r="r" b="b" t="t" l="l"/>
            <a:pathLst>
              <a:path h="4577010" w="11301259">
                <a:moveTo>
                  <a:pt x="0" y="0"/>
                </a:moveTo>
                <a:lnTo>
                  <a:pt x="11301259" y="0"/>
                </a:lnTo>
                <a:lnTo>
                  <a:pt x="11301259" y="4577010"/>
                </a:lnTo>
                <a:lnTo>
                  <a:pt x="0" y="4577010"/>
                </a:lnTo>
                <a:lnTo>
                  <a:pt x="0" y="0"/>
                </a:lnTo>
                <a:close/>
              </a:path>
            </a:pathLst>
          </a:custGeom>
          <a:blipFill>
            <a:blip r:embed="rId6"/>
            <a:stretch>
              <a:fillRect l="0" t="0" r="0" b="0"/>
            </a:stretch>
          </a:blipFill>
        </p:spPr>
      </p:sp>
      <p:sp>
        <p:nvSpPr>
          <p:cNvPr name="Freeform 5" id="5"/>
          <p:cNvSpPr/>
          <p:nvPr/>
        </p:nvSpPr>
        <p:spPr>
          <a:xfrm flipH="false" flipV="false" rot="1942892">
            <a:off x="15049338" y="1392724"/>
            <a:ext cx="2701261" cy="2948170"/>
          </a:xfrm>
          <a:custGeom>
            <a:avLst/>
            <a:gdLst/>
            <a:ahLst/>
            <a:cxnLst/>
            <a:rect r="r" b="b" t="t" l="l"/>
            <a:pathLst>
              <a:path h="2948170" w="2701261">
                <a:moveTo>
                  <a:pt x="0" y="0"/>
                </a:moveTo>
                <a:lnTo>
                  <a:pt x="2701260" y="0"/>
                </a:lnTo>
                <a:lnTo>
                  <a:pt x="2701260" y="2948169"/>
                </a:lnTo>
                <a:lnTo>
                  <a:pt x="0" y="2948169"/>
                </a:lnTo>
                <a:lnTo>
                  <a:pt x="0" y="0"/>
                </a:lnTo>
                <a:close/>
              </a:path>
            </a:pathLst>
          </a:custGeom>
          <a:blipFill>
            <a:blip r:embed="rId7"/>
            <a:stretch>
              <a:fillRect l="0" t="0" r="0" b="0"/>
            </a:stretch>
          </a:blipFill>
        </p:spPr>
      </p:sp>
      <p:sp>
        <p:nvSpPr>
          <p:cNvPr name="TextBox 6" id="6"/>
          <p:cNvSpPr txBox="true"/>
          <p:nvPr/>
        </p:nvSpPr>
        <p:spPr>
          <a:xfrm rot="0">
            <a:off x="1028700" y="1507024"/>
            <a:ext cx="9894302" cy="952861"/>
          </a:xfrm>
          <a:prstGeom prst="rect">
            <a:avLst/>
          </a:prstGeom>
        </p:spPr>
        <p:txBody>
          <a:bodyPr anchor="t" rtlCol="false" tIns="0" lIns="0" bIns="0" rIns="0">
            <a:spAutoFit/>
          </a:bodyPr>
          <a:lstStyle/>
          <a:p>
            <a:pPr algn="l">
              <a:lnSpc>
                <a:spcPts val="6561"/>
              </a:lnSpc>
            </a:pPr>
            <a:r>
              <a:rPr lang="en-US" b="true" sz="6432">
                <a:solidFill>
                  <a:srgbClr val="000000"/>
                </a:solidFill>
                <a:latin typeface="Helvetica World Bold"/>
                <a:ea typeface="Helvetica World Bold"/>
                <a:cs typeface="Helvetica World Bold"/>
                <a:sym typeface="Helvetica World Bold"/>
              </a:rPr>
              <a:t>BIỂU ĐỒ TUẦN TỰ</a:t>
            </a:r>
          </a:p>
        </p:txBody>
      </p:sp>
      <p:sp>
        <p:nvSpPr>
          <p:cNvPr name="TextBox 7" id="7"/>
          <p:cNvSpPr txBox="true"/>
          <p:nvPr/>
        </p:nvSpPr>
        <p:spPr>
          <a:xfrm rot="0">
            <a:off x="5769898" y="8480971"/>
            <a:ext cx="6342344" cy="495237"/>
          </a:xfrm>
          <a:prstGeom prst="rect">
            <a:avLst/>
          </a:prstGeom>
        </p:spPr>
        <p:txBody>
          <a:bodyPr anchor="t" rtlCol="false" tIns="0" lIns="0" bIns="0" rIns="0">
            <a:spAutoFit/>
          </a:bodyPr>
          <a:lstStyle/>
          <a:p>
            <a:pPr algn="ctr">
              <a:lnSpc>
                <a:spcPts val="3438"/>
              </a:lnSpc>
            </a:pPr>
            <a:r>
              <a:rPr lang="en-US" sz="2990">
                <a:solidFill>
                  <a:srgbClr val="000000"/>
                </a:solidFill>
                <a:latin typeface="ITC Avant Garde Gothic"/>
                <a:ea typeface="ITC Avant Garde Gothic"/>
                <a:cs typeface="ITC Avant Garde Gothic"/>
                <a:sym typeface="ITC Avant Garde Gothic"/>
              </a:rPr>
              <a:t>Hình 9:Theo dõi đơn hàng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TextBox 2" id="2"/>
          <p:cNvSpPr txBox="true"/>
          <p:nvPr/>
        </p:nvSpPr>
        <p:spPr>
          <a:xfrm rot="0">
            <a:off x="1028700" y="3689109"/>
            <a:ext cx="8441871" cy="4465893"/>
          </a:xfrm>
          <a:prstGeom prst="rect">
            <a:avLst/>
          </a:prstGeom>
        </p:spPr>
        <p:txBody>
          <a:bodyPr anchor="t" rtlCol="false" tIns="0" lIns="0" bIns="0" rIns="0">
            <a:spAutoFit/>
          </a:bodyPr>
          <a:lstStyle/>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Vai trò: Nền tảng quan trọng trong kinh tế số, đáp ứng nhu cầu mua sắm nhanh chóng, đa dạng và tiện lợi.</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Lợi ích: Cung cấp thông tin sản phẩm chi tiết và Hỗ trợ doanh nghiệp tối ưu chiến lược kinh doanh qua phân tích dữ liệu khách hàng.</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Công nghệ: Ứng dụng ReactJS và TypeScript – lập trình mạnh mẽ, dễ phát triển và tối ưu.</a:t>
            </a:r>
          </a:p>
          <a:p>
            <a:pPr algn="l">
              <a:lnSpc>
                <a:spcPts val="3208"/>
              </a:lnSpc>
            </a:pPr>
          </a:p>
        </p:txBody>
      </p:sp>
      <p:sp>
        <p:nvSpPr>
          <p:cNvPr name="TextBox 3" id="3"/>
          <p:cNvSpPr txBox="true"/>
          <p:nvPr/>
        </p:nvSpPr>
        <p:spPr>
          <a:xfrm rot="0">
            <a:off x="1028700" y="2020394"/>
            <a:ext cx="15388380" cy="952861"/>
          </a:xfrm>
          <a:prstGeom prst="rect">
            <a:avLst/>
          </a:prstGeom>
        </p:spPr>
        <p:txBody>
          <a:bodyPr anchor="t" rtlCol="false" tIns="0" lIns="0" bIns="0" rIns="0">
            <a:spAutoFit/>
          </a:bodyPr>
          <a:lstStyle/>
          <a:p>
            <a:pPr algn="l">
              <a:lnSpc>
                <a:spcPts val="6561"/>
              </a:lnSpc>
              <a:spcBef>
                <a:spcPct val="0"/>
              </a:spcBef>
            </a:pPr>
            <a:r>
              <a:rPr lang="en-US" b="true" sz="6432">
                <a:solidFill>
                  <a:srgbClr val="000000"/>
                </a:solidFill>
                <a:latin typeface="Helvetica World Bold"/>
                <a:ea typeface="Helvetica World Bold"/>
                <a:cs typeface="Helvetica World Bold"/>
                <a:sym typeface="Helvetica World Bold"/>
              </a:rPr>
              <a:t>TỔNG QUAN</a:t>
            </a:r>
          </a:p>
        </p:txBody>
      </p:sp>
      <p:sp>
        <p:nvSpPr>
          <p:cNvPr name="Freeform 4" id="4"/>
          <p:cNvSpPr/>
          <p:nvPr/>
        </p:nvSpPr>
        <p:spPr>
          <a:xfrm flipH="false" flipV="false" rot="0">
            <a:off x="10114446" y="2973255"/>
            <a:ext cx="8399780" cy="6992817"/>
          </a:xfrm>
          <a:custGeom>
            <a:avLst/>
            <a:gdLst/>
            <a:ahLst/>
            <a:cxnLst/>
            <a:rect r="r" b="b" t="t" l="l"/>
            <a:pathLst>
              <a:path h="6992817" w="8399780">
                <a:moveTo>
                  <a:pt x="0" y="0"/>
                </a:moveTo>
                <a:lnTo>
                  <a:pt x="8399780" y="0"/>
                </a:lnTo>
                <a:lnTo>
                  <a:pt x="8399780" y="6992817"/>
                </a:lnTo>
                <a:lnTo>
                  <a:pt x="0" y="6992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TextBox 2" id="2"/>
          <p:cNvSpPr txBox="true"/>
          <p:nvPr/>
        </p:nvSpPr>
        <p:spPr>
          <a:xfrm rot="0">
            <a:off x="1028700" y="1710111"/>
            <a:ext cx="10657519" cy="940658"/>
          </a:xfrm>
          <a:prstGeom prst="rect">
            <a:avLst/>
          </a:prstGeom>
        </p:spPr>
        <p:txBody>
          <a:bodyPr anchor="t" rtlCol="false" tIns="0" lIns="0" bIns="0" rIns="0">
            <a:spAutoFit/>
          </a:bodyPr>
          <a:lstStyle/>
          <a:p>
            <a:pPr algn="l">
              <a:lnSpc>
                <a:spcPts val="6441"/>
              </a:lnSpc>
              <a:spcBef>
                <a:spcPct val="0"/>
              </a:spcBef>
            </a:pPr>
            <a:r>
              <a:rPr lang="en-US" b="true" sz="6315">
                <a:solidFill>
                  <a:srgbClr val="000000"/>
                </a:solidFill>
                <a:latin typeface="Helvetica World Bold"/>
                <a:ea typeface="Helvetica World Bold"/>
                <a:cs typeface="Helvetica World Bold"/>
                <a:sym typeface="Helvetica World Bold"/>
              </a:rPr>
              <a:t>DEMO WEBSITE ...</a:t>
            </a:r>
          </a:p>
        </p:txBody>
      </p:sp>
      <p:grpSp>
        <p:nvGrpSpPr>
          <p:cNvPr name="Group 3" id="3"/>
          <p:cNvGrpSpPr/>
          <p:nvPr/>
        </p:nvGrpSpPr>
        <p:grpSpPr>
          <a:xfrm rot="0">
            <a:off x="-806463" y="9038578"/>
            <a:ext cx="23737642" cy="3086100"/>
            <a:chOff x="0" y="0"/>
            <a:chExt cx="6251889" cy="812800"/>
          </a:xfrm>
        </p:grpSpPr>
        <p:sp>
          <p:nvSpPr>
            <p:cNvPr name="Freeform 4" id="4"/>
            <p:cNvSpPr/>
            <p:nvPr/>
          </p:nvSpPr>
          <p:spPr>
            <a:xfrm flipH="false" flipV="false" rot="0">
              <a:off x="0" y="0"/>
              <a:ext cx="6251889" cy="812800"/>
            </a:xfrm>
            <a:custGeom>
              <a:avLst/>
              <a:gdLst/>
              <a:ahLst/>
              <a:cxnLst/>
              <a:rect r="r" b="b" t="t" l="l"/>
              <a:pathLst>
                <a:path h="812800" w="6251889">
                  <a:moveTo>
                    <a:pt x="16633" y="0"/>
                  </a:moveTo>
                  <a:lnTo>
                    <a:pt x="6235256" y="0"/>
                  </a:lnTo>
                  <a:cubicBezTo>
                    <a:pt x="6244442" y="0"/>
                    <a:pt x="6251889" y="7447"/>
                    <a:pt x="6251889" y="16633"/>
                  </a:cubicBezTo>
                  <a:lnTo>
                    <a:pt x="6251889" y="796167"/>
                  </a:lnTo>
                  <a:cubicBezTo>
                    <a:pt x="6251889" y="805353"/>
                    <a:pt x="6244442" y="812800"/>
                    <a:pt x="6235256" y="812800"/>
                  </a:cubicBezTo>
                  <a:lnTo>
                    <a:pt x="16633" y="812800"/>
                  </a:lnTo>
                  <a:cubicBezTo>
                    <a:pt x="7447" y="812800"/>
                    <a:pt x="0" y="805353"/>
                    <a:pt x="0" y="796167"/>
                  </a:cubicBezTo>
                  <a:lnTo>
                    <a:pt x="0" y="16633"/>
                  </a:lnTo>
                  <a:cubicBezTo>
                    <a:pt x="0" y="7447"/>
                    <a:pt x="7447" y="0"/>
                    <a:pt x="16633" y="0"/>
                  </a:cubicBezTo>
                  <a:close/>
                </a:path>
              </a:pathLst>
            </a:custGeom>
            <a:solidFill>
              <a:srgbClr val="E3C5AC"/>
            </a:solidFill>
          </p:spPr>
        </p:sp>
        <p:sp>
          <p:nvSpPr>
            <p:cNvPr name="TextBox 5" id="5"/>
            <p:cNvSpPr txBox="true"/>
            <p:nvPr/>
          </p:nvSpPr>
          <p:spPr>
            <a:xfrm>
              <a:off x="0" y="-47625"/>
              <a:ext cx="6251889"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736095" y="5004284"/>
            <a:ext cx="3331709" cy="3331709"/>
          </a:xfrm>
          <a:custGeom>
            <a:avLst/>
            <a:gdLst/>
            <a:ahLst/>
            <a:cxnLst/>
            <a:rect r="r" b="b" t="t" l="l"/>
            <a:pathLst>
              <a:path h="3331709" w="3331709">
                <a:moveTo>
                  <a:pt x="0" y="0"/>
                </a:moveTo>
                <a:lnTo>
                  <a:pt x="3331709" y="0"/>
                </a:lnTo>
                <a:lnTo>
                  <a:pt x="3331709" y="3331709"/>
                </a:lnTo>
                <a:lnTo>
                  <a:pt x="0" y="3331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0">
            <a:off x="5832290" y="3086100"/>
            <a:ext cx="6623421" cy="4114800"/>
          </a:xfrm>
          <a:custGeom>
            <a:avLst/>
            <a:gdLst/>
            <a:ahLst/>
            <a:cxnLst/>
            <a:rect r="r" b="b" t="t" l="l"/>
            <a:pathLst>
              <a:path h="4114800" w="6623421">
                <a:moveTo>
                  <a:pt x="0" y="0"/>
                </a:moveTo>
                <a:lnTo>
                  <a:pt x="6623420" y="0"/>
                </a:lnTo>
                <a:lnTo>
                  <a:pt x="66234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13660586" y="5414783"/>
            <a:ext cx="4971650" cy="4872217"/>
          </a:xfrm>
          <a:prstGeom prst="rect">
            <a:avLst/>
          </a:prstGeom>
        </p:spPr>
      </p:pic>
      <p:sp>
        <p:nvSpPr>
          <p:cNvPr name="Freeform 4" id="4"/>
          <p:cNvSpPr/>
          <p:nvPr/>
        </p:nvSpPr>
        <p:spPr>
          <a:xfrm flipH="false" flipV="false" rot="0">
            <a:off x="0" y="4931703"/>
            <a:ext cx="5036439" cy="4886435"/>
          </a:xfrm>
          <a:custGeom>
            <a:avLst/>
            <a:gdLst/>
            <a:ahLst/>
            <a:cxnLst/>
            <a:rect r="r" b="b" t="t" l="l"/>
            <a:pathLst>
              <a:path h="4886435" w="5036439">
                <a:moveTo>
                  <a:pt x="0" y="0"/>
                </a:moveTo>
                <a:lnTo>
                  <a:pt x="5036439" y="0"/>
                </a:lnTo>
                <a:lnTo>
                  <a:pt x="5036439" y="4886435"/>
                </a:lnTo>
                <a:lnTo>
                  <a:pt x="0" y="4886435"/>
                </a:lnTo>
                <a:lnTo>
                  <a:pt x="0" y="0"/>
                </a:lnTo>
                <a:close/>
              </a:path>
            </a:pathLst>
          </a:custGeom>
          <a:blipFill>
            <a:blip r:embed="rId5"/>
            <a:stretch>
              <a:fillRect l="0" t="-1984" r="0" b="-560"/>
            </a:stretch>
          </a:blipFill>
        </p:spPr>
      </p:sp>
      <p:pic>
        <p:nvPicPr>
          <p:cNvPr name="Picture 5" id="5"/>
          <p:cNvPicPr>
            <a:picLocks noChangeAspect="true"/>
          </p:cNvPicPr>
          <p:nvPr/>
        </p:nvPicPr>
        <p:blipFill>
          <a:blip r:embed="rId6"/>
          <a:srcRect l="0" t="0" r="0" b="0"/>
          <a:stretch>
            <a:fillRect/>
          </a:stretch>
        </p:blipFill>
        <p:spPr>
          <a:xfrm flipH="false" flipV="false" rot="0">
            <a:off x="7366710" y="2057400"/>
            <a:ext cx="9513988" cy="82296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0">
            <a:off x="9560133" y="2919496"/>
            <a:ext cx="9580005" cy="6861679"/>
          </a:xfrm>
          <a:custGeom>
            <a:avLst/>
            <a:gdLst/>
            <a:ahLst/>
            <a:cxnLst/>
            <a:rect r="r" b="b" t="t" l="l"/>
            <a:pathLst>
              <a:path h="6861679" w="9580005">
                <a:moveTo>
                  <a:pt x="0" y="0"/>
                </a:moveTo>
                <a:lnTo>
                  <a:pt x="9580006" y="0"/>
                </a:lnTo>
                <a:lnTo>
                  <a:pt x="9580006" y="6861679"/>
                </a:lnTo>
                <a:lnTo>
                  <a:pt x="0" y="6861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93840"/>
            <a:ext cx="8398115" cy="952861"/>
          </a:xfrm>
          <a:prstGeom prst="rect">
            <a:avLst/>
          </a:prstGeom>
        </p:spPr>
        <p:txBody>
          <a:bodyPr anchor="t" rtlCol="false" tIns="0" lIns="0" bIns="0" rIns="0">
            <a:spAutoFit/>
          </a:bodyPr>
          <a:lstStyle/>
          <a:p>
            <a:pPr algn="l">
              <a:lnSpc>
                <a:spcPts val="6561"/>
              </a:lnSpc>
              <a:spcBef>
                <a:spcPct val="0"/>
              </a:spcBef>
            </a:pPr>
            <a:r>
              <a:rPr lang="en-US" b="true" sz="6432">
                <a:solidFill>
                  <a:srgbClr val="000000"/>
                </a:solidFill>
                <a:latin typeface="Helvetica World Bold"/>
                <a:ea typeface="Helvetica World Bold"/>
                <a:cs typeface="Helvetica World Bold"/>
                <a:sym typeface="Helvetica World Bold"/>
              </a:rPr>
              <a:t>MỤC TIÊU ĐỀ TÀI</a:t>
            </a:r>
          </a:p>
        </p:txBody>
      </p:sp>
      <p:sp>
        <p:nvSpPr>
          <p:cNvPr name="TextBox 4" id="4"/>
          <p:cNvSpPr txBox="true"/>
          <p:nvPr/>
        </p:nvSpPr>
        <p:spPr>
          <a:xfrm rot="0">
            <a:off x="1028700" y="3093452"/>
            <a:ext cx="8531433" cy="6466143"/>
          </a:xfrm>
          <a:prstGeom prst="rect">
            <a:avLst/>
          </a:prstGeom>
        </p:spPr>
        <p:txBody>
          <a:bodyPr anchor="t" rtlCol="false" tIns="0" lIns="0" bIns="0" rIns="0">
            <a:spAutoFit/>
          </a:bodyPr>
          <a:lstStyle/>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Tăng cường khả năng tiếp cận thị trường</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Tối ưu hóa trải nghiệm người dùng</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Tăng doanh thu và lợi nhuận</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Xây dựng và phát triển thương hiệu trực tuyến</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Tăng tính cạnh tranh</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Tiết kiệm chi phí vận hành</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Cải thiện khả năng quản lý và phân tích dữ liệu khách hàng</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Nâng cao dịch vụ khách hàng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grpSp>
        <p:nvGrpSpPr>
          <p:cNvPr name="Group 2" id="2"/>
          <p:cNvGrpSpPr/>
          <p:nvPr/>
        </p:nvGrpSpPr>
        <p:grpSpPr>
          <a:xfrm rot="0">
            <a:off x="-1294732" y="9258300"/>
            <a:ext cx="23737642" cy="3086100"/>
            <a:chOff x="0" y="0"/>
            <a:chExt cx="6251889" cy="812800"/>
          </a:xfrm>
        </p:grpSpPr>
        <p:sp>
          <p:nvSpPr>
            <p:cNvPr name="Freeform 3" id="3"/>
            <p:cNvSpPr/>
            <p:nvPr/>
          </p:nvSpPr>
          <p:spPr>
            <a:xfrm flipH="false" flipV="false" rot="0">
              <a:off x="0" y="0"/>
              <a:ext cx="6251889" cy="812800"/>
            </a:xfrm>
            <a:custGeom>
              <a:avLst/>
              <a:gdLst/>
              <a:ahLst/>
              <a:cxnLst/>
              <a:rect r="r" b="b" t="t" l="l"/>
              <a:pathLst>
                <a:path h="812800" w="6251889">
                  <a:moveTo>
                    <a:pt x="16633" y="0"/>
                  </a:moveTo>
                  <a:lnTo>
                    <a:pt x="6235256" y="0"/>
                  </a:lnTo>
                  <a:cubicBezTo>
                    <a:pt x="6244442" y="0"/>
                    <a:pt x="6251889" y="7447"/>
                    <a:pt x="6251889" y="16633"/>
                  </a:cubicBezTo>
                  <a:lnTo>
                    <a:pt x="6251889" y="796167"/>
                  </a:lnTo>
                  <a:cubicBezTo>
                    <a:pt x="6251889" y="805353"/>
                    <a:pt x="6244442" y="812800"/>
                    <a:pt x="6235256" y="812800"/>
                  </a:cubicBezTo>
                  <a:lnTo>
                    <a:pt x="16633" y="812800"/>
                  </a:lnTo>
                  <a:cubicBezTo>
                    <a:pt x="7447" y="812800"/>
                    <a:pt x="0" y="805353"/>
                    <a:pt x="0" y="796167"/>
                  </a:cubicBezTo>
                  <a:lnTo>
                    <a:pt x="0" y="16633"/>
                  </a:lnTo>
                  <a:cubicBezTo>
                    <a:pt x="0" y="7447"/>
                    <a:pt x="7447" y="0"/>
                    <a:pt x="16633" y="0"/>
                  </a:cubicBezTo>
                  <a:close/>
                </a:path>
              </a:pathLst>
            </a:custGeom>
            <a:solidFill>
              <a:srgbClr val="E3C5AC"/>
            </a:solidFill>
          </p:spPr>
        </p:sp>
        <p:sp>
          <p:nvSpPr>
            <p:cNvPr name="TextBox 4" id="4"/>
            <p:cNvSpPr txBox="true"/>
            <p:nvPr/>
          </p:nvSpPr>
          <p:spPr>
            <a:xfrm>
              <a:off x="0" y="-47625"/>
              <a:ext cx="6251889" cy="8604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1978259"/>
            <a:ext cx="7622341" cy="1872976"/>
          </a:xfrm>
          <a:prstGeom prst="rect">
            <a:avLst/>
          </a:prstGeom>
        </p:spPr>
        <p:txBody>
          <a:bodyPr anchor="t" rtlCol="false" tIns="0" lIns="0" bIns="0" rIns="0">
            <a:spAutoFit/>
          </a:bodyPr>
          <a:lstStyle/>
          <a:p>
            <a:pPr algn="l">
              <a:lnSpc>
                <a:spcPts val="6561"/>
              </a:lnSpc>
              <a:spcBef>
                <a:spcPct val="0"/>
              </a:spcBef>
            </a:pPr>
            <a:r>
              <a:rPr lang="en-US" b="true" sz="6432">
                <a:solidFill>
                  <a:srgbClr val="000000"/>
                </a:solidFill>
                <a:latin typeface="Helvetica World Bold"/>
                <a:ea typeface="Helvetica World Bold"/>
                <a:cs typeface="Helvetica World Bold"/>
                <a:sym typeface="Helvetica World Bold"/>
              </a:rPr>
              <a:t>PHẠM VI &amp; ĐỐI TƯỢNG SỬ DỤNG</a:t>
            </a:r>
          </a:p>
        </p:txBody>
      </p:sp>
      <p:sp>
        <p:nvSpPr>
          <p:cNvPr name="TextBox 6" id="6"/>
          <p:cNvSpPr txBox="true"/>
          <p:nvPr/>
        </p:nvSpPr>
        <p:spPr>
          <a:xfrm rot="0">
            <a:off x="9144000" y="4134405"/>
            <a:ext cx="8115300" cy="3265743"/>
          </a:xfrm>
          <a:prstGeom prst="rect">
            <a:avLst/>
          </a:prstGeom>
        </p:spPr>
        <p:txBody>
          <a:bodyPr anchor="t" rtlCol="false" tIns="0" lIns="0" bIns="0" rIns="0">
            <a:spAutoFit/>
          </a:bodyPr>
          <a:lstStyle/>
          <a:p>
            <a:pPr algn="l" marL="602395" indent="-301198" lvl="1">
              <a:lnSpc>
                <a:spcPts val="3208"/>
              </a:lnSpc>
              <a:buFont typeface="Arial"/>
              <a:buChar char="•"/>
            </a:pPr>
            <a:r>
              <a:rPr lang="en-US" sz="2790" i="true">
                <a:solidFill>
                  <a:srgbClr val="000000"/>
                </a:solidFill>
                <a:latin typeface="ITC Avant Garde Gothic Italics"/>
                <a:ea typeface="ITC Avant Garde Gothic Italics"/>
                <a:cs typeface="ITC Avant Garde Gothic Italics"/>
                <a:sym typeface="ITC Avant Garde Gothic Italics"/>
              </a:rPr>
              <a:t>Người dùng</a:t>
            </a:r>
            <a:r>
              <a:rPr lang="en-US" sz="2790">
                <a:solidFill>
                  <a:srgbClr val="000000"/>
                </a:solidFill>
                <a:latin typeface="ITC Avant Garde Gothic"/>
                <a:ea typeface="ITC Avant Garde Gothic"/>
                <a:cs typeface="ITC Avant Garde Gothic"/>
                <a:sym typeface="ITC Avant Garde Gothic"/>
              </a:rPr>
              <a:t>:  Qua Website, khách hàng có thể xem và mua hàng trực tuyến</a:t>
            </a:r>
          </a:p>
          <a:p>
            <a:pPr algn="l">
              <a:lnSpc>
                <a:spcPts val="3208"/>
              </a:lnSpc>
            </a:pPr>
          </a:p>
          <a:p>
            <a:pPr algn="l" marL="602395" indent="-301198" lvl="1">
              <a:lnSpc>
                <a:spcPts val="3208"/>
              </a:lnSpc>
              <a:buFont typeface="Arial"/>
              <a:buChar char="•"/>
            </a:pPr>
            <a:r>
              <a:rPr lang="en-US" sz="2790" i="true">
                <a:solidFill>
                  <a:srgbClr val="000000"/>
                </a:solidFill>
                <a:latin typeface="ITC Avant Garde Gothic Italics"/>
                <a:ea typeface="ITC Avant Garde Gothic Italics"/>
                <a:cs typeface="ITC Avant Garde Gothic Italics"/>
                <a:sym typeface="ITC Avant Garde Gothic Italics"/>
              </a:rPr>
              <a:t>Nhà quản trị</a:t>
            </a:r>
            <a:r>
              <a:rPr lang="en-US" sz="2790">
                <a:solidFill>
                  <a:srgbClr val="000000"/>
                </a:solidFill>
                <a:latin typeface="ITC Avant Garde Gothic"/>
                <a:ea typeface="ITC Avant Garde Gothic"/>
                <a:cs typeface="ITC Avant Garde Gothic"/>
                <a:sym typeface="ITC Avant Garde Gothic"/>
              </a:rPr>
              <a:t>: Nhà quản trị có toàn quyền sử dụng, thêm sửa xóa, sản phẩm  &amp; quản lý khách hàng, đảm bảo tính an toàn cho Website.</a:t>
            </a:r>
          </a:p>
          <a:p>
            <a:pPr algn="l">
              <a:lnSpc>
                <a:spcPts val="3208"/>
              </a:lnSpc>
            </a:pPr>
          </a:p>
        </p:txBody>
      </p:sp>
      <p:sp>
        <p:nvSpPr>
          <p:cNvPr name="Freeform 7" id="7"/>
          <p:cNvSpPr/>
          <p:nvPr/>
        </p:nvSpPr>
        <p:spPr>
          <a:xfrm flipH="false" flipV="false" rot="0">
            <a:off x="-695585" y="3769709"/>
            <a:ext cx="10397716" cy="6055665"/>
          </a:xfrm>
          <a:custGeom>
            <a:avLst/>
            <a:gdLst/>
            <a:ahLst/>
            <a:cxnLst/>
            <a:rect r="r" b="b" t="t" l="l"/>
            <a:pathLst>
              <a:path h="6055665" w="10397716">
                <a:moveTo>
                  <a:pt x="0" y="0"/>
                </a:moveTo>
                <a:lnTo>
                  <a:pt x="10397716" y="0"/>
                </a:lnTo>
                <a:lnTo>
                  <a:pt x="10397716" y="6055665"/>
                </a:lnTo>
                <a:lnTo>
                  <a:pt x="0" y="6055665"/>
                </a:lnTo>
                <a:lnTo>
                  <a:pt x="0" y="0"/>
                </a:lnTo>
                <a:close/>
              </a:path>
            </a:pathLst>
          </a:custGeom>
          <a:blipFill>
            <a:blip r:embed="rId2">
              <a:extLst>
                <a:ext uri="{96DAC541-7B7A-43D3-8B79-37D633B846F1}">
                  <asvg:svgBlip xmlns:asvg="http://schemas.microsoft.com/office/drawing/2016/SVG/main" r:embed="rId3"/>
                </a:ext>
              </a:extLst>
            </a:blip>
            <a:stretch>
              <a:fillRect l="0" t="0" r="0" b="-5811"/>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grpSp>
        <p:nvGrpSpPr>
          <p:cNvPr name="Group 2" id="2"/>
          <p:cNvGrpSpPr/>
          <p:nvPr/>
        </p:nvGrpSpPr>
        <p:grpSpPr>
          <a:xfrm rot="0">
            <a:off x="-806463" y="9038578"/>
            <a:ext cx="23737642" cy="3086100"/>
            <a:chOff x="0" y="0"/>
            <a:chExt cx="6251889" cy="812800"/>
          </a:xfrm>
        </p:grpSpPr>
        <p:sp>
          <p:nvSpPr>
            <p:cNvPr name="Freeform 3" id="3"/>
            <p:cNvSpPr/>
            <p:nvPr/>
          </p:nvSpPr>
          <p:spPr>
            <a:xfrm flipH="false" flipV="false" rot="0">
              <a:off x="0" y="0"/>
              <a:ext cx="6251889" cy="812800"/>
            </a:xfrm>
            <a:custGeom>
              <a:avLst/>
              <a:gdLst/>
              <a:ahLst/>
              <a:cxnLst/>
              <a:rect r="r" b="b" t="t" l="l"/>
              <a:pathLst>
                <a:path h="812800" w="6251889">
                  <a:moveTo>
                    <a:pt x="16633" y="0"/>
                  </a:moveTo>
                  <a:lnTo>
                    <a:pt x="6235256" y="0"/>
                  </a:lnTo>
                  <a:cubicBezTo>
                    <a:pt x="6244442" y="0"/>
                    <a:pt x="6251889" y="7447"/>
                    <a:pt x="6251889" y="16633"/>
                  </a:cubicBezTo>
                  <a:lnTo>
                    <a:pt x="6251889" y="796167"/>
                  </a:lnTo>
                  <a:cubicBezTo>
                    <a:pt x="6251889" y="805353"/>
                    <a:pt x="6244442" y="812800"/>
                    <a:pt x="6235256" y="812800"/>
                  </a:cubicBezTo>
                  <a:lnTo>
                    <a:pt x="16633" y="812800"/>
                  </a:lnTo>
                  <a:cubicBezTo>
                    <a:pt x="7447" y="812800"/>
                    <a:pt x="0" y="805353"/>
                    <a:pt x="0" y="796167"/>
                  </a:cubicBezTo>
                  <a:lnTo>
                    <a:pt x="0" y="16633"/>
                  </a:lnTo>
                  <a:cubicBezTo>
                    <a:pt x="0" y="7447"/>
                    <a:pt x="7447" y="0"/>
                    <a:pt x="16633" y="0"/>
                  </a:cubicBezTo>
                  <a:close/>
                </a:path>
              </a:pathLst>
            </a:custGeom>
            <a:solidFill>
              <a:srgbClr val="E3C5AC"/>
            </a:solidFill>
          </p:spPr>
        </p:sp>
        <p:sp>
          <p:nvSpPr>
            <p:cNvPr name="TextBox 4" id="4"/>
            <p:cNvSpPr txBox="true"/>
            <p:nvPr/>
          </p:nvSpPr>
          <p:spPr>
            <a:xfrm>
              <a:off x="0" y="-47625"/>
              <a:ext cx="6251889" cy="8604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552970" y="1809905"/>
            <a:ext cx="8019368" cy="8267389"/>
          </a:xfrm>
          <a:custGeom>
            <a:avLst/>
            <a:gdLst/>
            <a:ahLst/>
            <a:cxnLst/>
            <a:rect r="r" b="b" t="t" l="l"/>
            <a:pathLst>
              <a:path h="8267389" w="8019368">
                <a:moveTo>
                  <a:pt x="0" y="0"/>
                </a:moveTo>
                <a:lnTo>
                  <a:pt x="8019367" y="0"/>
                </a:lnTo>
                <a:lnTo>
                  <a:pt x="8019367" y="8267390"/>
                </a:lnTo>
                <a:lnTo>
                  <a:pt x="0" y="8267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814812">
            <a:off x="11317083" y="4214528"/>
            <a:ext cx="1992756" cy="3458144"/>
          </a:xfrm>
          <a:custGeom>
            <a:avLst/>
            <a:gdLst/>
            <a:ahLst/>
            <a:cxnLst/>
            <a:rect r="r" b="b" t="t" l="l"/>
            <a:pathLst>
              <a:path h="3458144" w="1992756">
                <a:moveTo>
                  <a:pt x="0" y="0"/>
                </a:moveTo>
                <a:lnTo>
                  <a:pt x="1992756" y="0"/>
                </a:lnTo>
                <a:lnTo>
                  <a:pt x="1992756" y="3458144"/>
                </a:lnTo>
                <a:lnTo>
                  <a:pt x="0" y="3458144"/>
                </a:lnTo>
                <a:lnTo>
                  <a:pt x="0" y="0"/>
                </a:lnTo>
                <a:close/>
              </a:path>
            </a:pathLst>
          </a:custGeom>
          <a:blipFill>
            <a:blip r:embed="rId4"/>
            <a:stretch>
              <a:fillRect l="0" t="0" r="0" b="0"/>
            </a:stretch>
          </a:blipFill>
        </p:spPr>
      </p:sp>
      <p:sp>
        <p:nvSpPr>
          <p:cNvPr name="TextBox 7" id="7"/>
          <p:cNvSpPr txBox="true"/>
          <p:nvPr/>
        </p:nvSpPr>
        <p:spPr>
          <a:xfrm rot="0">
            <a:off x="1028700" y="1943073"/>
            <a:ext cx="11284761" cy="952861"/>
          </a:xfrm>
          <a:prstGeom prst="rect">
            <a:avLst/>
          </a:prstGeom>
        </p:spPr>
        <p:txBody>
          <a:bodyPr anchor="t" rtlCol="false" tIns="0" lIns="0" bIns="0" rIns="0">
            <a:spAutoFit/>
          </a:bodyPr>
          <a:lstStyle/>
          <a:p>
            <a:pPr algn="l">
              <a:lnSpc>
                <a:spcPts val="6561"/>
              </a:lnSpc>
              <a:spcBef>
                <a:spcPct val="0"/>
              </a:spcBef>
            </a:pPr>
            <a:r>
              <a:rPr lang="en-US" b="true" sz="6432">
                <a:solidFill>
                  <a:srgbClr val="000000"/>
                </a:solidFill>
                <a:latin typeface="Helvetica World Bold"/>
                <a:ea typeface="Helvetica World Bold"/>
                <a:cs typeface="Helvetica World Bold"/>
                <a:sym typeface="Helvetica World Bold"/>
              </a:rPr>
              <a:t>CÔNG NGHỆ SỬ DỤNG</a:t>
            </a:r>
          </a:p>
        </p:txBody>
      </p:sp>
      <p:sp>
        <p:nvSpPr>
          <p:cNvPr name="TextBox 8" id="8"/>
          <p:cNvSpPr txBox="true"/>
          <p:nvPr/>
        </p:nvSpPr>
        <p:spPr>
          <a:xfrm rot="0">
            <a:off x="1028700" y="3057133"/>
            <a:ext cx="9216199" cy="6066093"/>
          </a:xfrm>
          <a:prstGeom prst="rect">
            <a:avLst/>
          </a:prstGeom>
        </p:spPr>
        <p:txBody>
          <a:bodyPr anchor="t" rtlCol="false" tIns="0" lIns="0" bIns="0" rIns="0">
            <a:spAutoFit/>
          </a:bodyPr>
          <a:lstStyle/>
          <a:p>
            <a:pPr algn="l">
              <a:lnSpc>
                <a:spcPts val="3208"/>
              </a:lnSpc>
            </a:pPr>
            <a:r>
              <a:rPr lang="en-US" sz="2790" b="true">
                <a:solidFill>
                  <a:srgbClr val="000000"/>
                </a:solidFill>
                <a:latin typeface="ITC Avant Garde Gothic Bold"/>
                <a:ea typeface="ITC Avant Garde Gothic Bold"/>
                <a:cs typeface="ITC Avant Garde Gothic Bold"/>
                <a:sym typeface="ITC Avant Garde Gothic Bold"/>
              </a:rPr>
              <a:t>Figma</a:t>
            </a:r>
            <a:r>
              <a:rPr lang="en-US" sz="2790">
                <a:solidFill>
                  <a:srgbClr val="000000"/>
                </a:solidFill>
                <a:latin typeface="ITC Avant Garde Gothic"/>
                <a:ea typeface="ITC Avant Garde Gothic"/>
                <a:cs typeface="ITC Avant Garde Gothic"/>
                <a:sym typeface="ITC Avant Garde Gothic"/>
              </a:rPr>
              <a:t>: là một ứng dụng gồm nhiều công cụ thiết kế mạnh mẽ trên nền tảng website. Với Figma, bạn có thể sáng tạo không giới hạn giao diện người dùng (UI/UX)</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Thiết kế trên nền tảng đám mây, cho phép làm việc nhóm và chia sẻ file dễ dàng.</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Tái sử dụng và đồng nhất thiết kế.</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Làm việc nhóm đồng thời và để lại nhận xét trên thiết kế.</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Mở rộng chức năng và tích hợp với các công cụ</a:t>
            </a:r>
          </a:p>
          <a:p>
            <a:pPr algn="l">
              <a:lnSpc>
                <a:spcPts val="320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grpSp>
        <p:nvGrpSpPr>
          <p:cNvPr name="Group 2" id="2"/>
          <p:cNvGrpSpPr/>
          <p:nvPr/>
        </p:nvGrpSpPr>
        <p:grpSpPr>
          <a:xfrm rot="0">
            <a:off x="-806463" y="9038578"/>
            <a:ext cx="23737642" cy="3086100"/>
            <a:chOff x="0" y="0"/>
            <a:chExt cx="6251889" cy="812800"/>
          </a:xfrm>
        </p:grpSpPr>
        <p:sp>
          <p:nvSpPr>
            <p:cNvPr name="Freeform 3" id="3"/>
            <p:cNvSpPr/>
            <p:nvPr/>
          </p:nvSpPr>
          <p:spPr>
            <a:xfrm flipH="false" flipV="false" rot="0">
              <a:off x="0" y="0"/>
              <a:ext cx="6251889" cy="812800"/>
            </a:xfrm>
            <a:custGeom>
              <a:avLst/>
              <a:gdLst/>
              <a:ahLst/>
              <a:cxnLst/>
              <a:rect r="r" b="b" t="t" l="l"/>
              <a:pathLst>
                <a:path h="812800" w="6251889">
                  <a:moveTo>
                    <a:pt x="16633" y="0"/>
                  </a:moveTo>
                  <a:lnTo>
                    <a:pt x="6235256" y="0"/>
                  </a:lnTo>
                  <a:cubicBezTo>
                    <a:pt x="6244442" y="0"/>
                    <a:pt x="6251889" y="7447"/>
                    <a:pt x="6251889" y="16633"/>
                  </a:cubicBezTo>
                  <a:lnTo>
                    <a:pt x="6251889" y="796167"/>
                  </a:lnTo>
                  <a:cubicBezTo>
                    <a:pt x="6251889" y="805353"/>
                    <a:pt x="6244442" y="812800"/>
                    <a:pt x="6235256" y="812800"/>
                  </a:cubicBezTo>
                  <a:lnTo>
                    <a:pt x="16633" y="812800"/>
                  </a:lnTo>
                  <a:cubicBezTo>
                    <a:pt x="7447" y="812800"/>
                    <a:pt x="0" y="805353"/>
                    <a:pt x="0" y="796167"/>
                  </a:cubicBezTo>
                  <a:lnTo>
                    <a:pt x="0" y="16633"/>
                  </a:lnTo>
                  <a:cubicBezTo>
                    <a:pt x="0" y="7447"/>
                    <a:pt x="7447" y="0"/>
                    <a:pt x="16633" y="0"/>
                  </a:cubicBezTo>
                  <a:close/>
                </a:path>
              </a:pathLst>
            </a:custGeom>
            <a:solidFill>
              <a:srgbClr val="E3C5AC"/>
            </a:solidFill>
          </p:spPr>
        </p:sp>
        <p:sp>
          <p:nvSpPr>
            <p:cNvPr name="TextBox 4" id="4"/>
            <p:cNvSpPr txBox="true"/>
            <p:nvPr/>
          </p:nvSpPr>
          <p:spPr>
            <a:xfrm>
              <a:off x="0" y="-47625"/>
              <a:ext cx="6251889" cy="8604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552970" y="1809905"/>
            <a:ext cx="8019368" cy="8267389"/>
          </a:xfrm>
          <a:custGeom>
            <a:avLst/>
            <a:gdLst/>
            <a:ahLst/>
            <a:cxnLst/>
            <a:rect r="r" b="b" t="t" l="l"/>
            <a:pathLst>
              <a:path h="8267389" w="8019368">
                <a:moveTo>
                  <a:pt x="0" y="0"/>
                </a:moveTo>
                <a:lnTo>
                  <a:pt x="8019367" y="0"/>
                </a:lnTo>
                <a:lnTo>
                  <a:pt x="8019367" y="8267390"/>
                </a:lnTo>
                <a:lnTo>
                  <a:pt x="0" y="8267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138383"/>
            <a:ext cx="9216199" cy="5666043"/>
          </a:xfrm>
          <a:prstGeom prst="rect">
            <a:avLst/>
          </a:prstGeom>
        </p:spPr>
        <p:txBody>
          <a:bodyPr anchor="t" rtlCol="false" tIns="0" lIns="0" bIns="0" rIns="0">
            <a:spAutoFit/>
          </a:bodyPr>
          <a:lstStyle/>
          <a:p>
            <a:pPr algn="l">
              <a:lnSpc>
                <a:spcPts val="3208"/>
              </a:lnSpc>
            </a:pPr>
          </a:p>
          <a:p>
            <a:pPr algn="l">
              <a:lnSpc>
                <a:spcPts val="3208"/>
              </a:lnSpc>
            </a:pPr>
            <a:r>
              <a:rPr lang="en-US" sz="2790" b="true">
                <a:solidFill>
                  <a:srgbClr val="000000"/>
                </a:solidFill>
                <a:latin typeface="ITC Avant Garde Gothic Bold"/>
                <a:ea typeface="ITC Avant Garde Gothic Bold"/>
                <a:cs typeface="ITC Avant Garde Gothic Bold"/>
                <a:sym typeface="ITC Avant Garde Gothic Bold"/>
              </a:rPr>
              <a:t>ReactJS</a:t>
            </a:r>
            <a:r>
              <a:rPr lang="en-US" sz="2790">
                <a:solidFill>
                  <a:srgbClr val="000000"/>
                </a:solidFill>
                <a:latin typeface="ITC Avant Garde Gothic"/>
                <a:ea typeface="ITC Avant Garde Gothic"/>
                <a:cs typeface="ITC Avant Garde Gothic"/>
                <a:sym typeface="ITC Avant Garde Gothic"/>
              </a:rPr>
              <a:t>: là một thư viện JavaScript được phát triển bởi Facebook, dùng để xây dựng giao diện người dùng (UI) hiện đại và tương tác</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Tổ chức giao diện thành các thành phần tái sử dụng, giúp quản lý dễ dàng và linh hoạt.</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Cải thiện hiệu suất bằng cách cập nhật hiệu quả những thay đổi nhỏ trên giao diện.</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Dễ dàng kiểm soát luồng dữ liệu, giúp ứng dụng ổn định hơn.</a:t>
            </a:r>
          </a:p>
          <a:p>
            <a:pPr algn="l">
              <a:lnSpc>
                <a:spcPts val="3208"/>
              </a:lnSpc>
            </a:pPr>
          </a:p>
        </p:txBody>
      </p:sp>
      <p:sp>
        <p:nvSpPr>
          <p:cNvPr name="Freeform 7" id="7"/>
          <p:cNvSpPr/>
          <p:nvPr/>
        </p:nvSpPr>
        <p:spPr>
          <a:xfrm flipH="false" flipV="false" rot="1726837">
            <a:off x="10760469" y="3630645"/>
            <a:ext cx="2565443" cy="2799938"/>
          </a:xfrm>
          <a:custGeom>
            <a:avLst/>
            <a:gdLst/>
            <a:ahLst/>
            <a:cxnLst/>
            <a:rect r="r" b="b" t="t" l="l"/>
            <a:pathLst>
              <a:path h="2799938" w="2565443">
                <a:moveTo>
                  <a:pt x="0" y="0"/>
                </a:moveTo>
                <a:lnTo>
                  <a:pt x="2565444" y="0"/>
                </a:lnTo>
                <a:lnTo>
                  <a:pt x="2565444" y="2799938"/>
                </a:lnTo>
                <a:lnTo>
                  <a:pt x="0" y="27999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1943073"/>
            <a:ext cx="11284761" cy="952861"/>
          </a:xfrm>
          <a:prstGeom prst="rect">
            <a:avLst/>
          </a:prstGeom>
        </p:spPr>
        <p:txBody>
          <a:bodyPr anchor="t" rtlCol="false" tIns="0" lIns="0" bIns="0" rIns="0">
            <a:spAutoFit/>
          </a:bodyPr>
          <a:lstStyle/>
          <a:p>
            <a:pPr algn="l">
              <a:lnSpc>
                <a:spcPts val="6561"/>
              </a:lnSpc>
              <a:spcBef>
                <a:spcPct val="0"/>
              </a:spcBef>
            </a:pPr>
            <a:r>
              <a:rPr lang="en-US" b="true" sz="6432">
                <a:solidFill>
                  <a:srgbClr val="000000"/>
                </a:solidFill>
                <a:latin typeface="Helvetica World Bold"/>
                <a:ea typeface="Helvetica World Bold"/>
                <a:cs typeface="Helvetica World Bold"/>
                <a:sym typeface="Helvetica World Bold"/>
              </a:rPr>
              <a:t>CÔNG NGHỆ SỬ DỤNG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grpSp>
        <p:nvGrpSpPr>
          <p:cNvPr name="Group 2" id="2"/>
          <p:cNvGrpSpPr/>
          <p:nvPr/>
        </p:nvGrpSpPr>
        <p:grpSpPr>
          <a:xfrm rot="0">
            <a:off x="-806463" y="9038578"/>
            <a:ext cx="23737642" cy="3086100"/>
            <a:chOff x="0" y="0"/>
            <a:chExt cx="6251889" cy="812800"/>
          </a:xfrm>
        </p:grpSpPr>
        <p:sp>
          <p:nvSpPr>
            <p:cNvPr name="Freeform 3" id="3"/>
            <p:cNvSpPr/>
            <p:nvPr/>
          </p:nvSpPr>
          <p:spPr>
            <a:xfrm flipH="false" flipV="false" rot="0">
              <a:off x="0" y="0"/>
              <a:ext cx="6251889" cy="812800"/>
            </a:xfrm>
            <a:custGeom>
              <a:avLst/>
              <a:gdLst/>
              <a:ahLst/>
              <a:cxnLst/>
              <a:rect r="r" b="b" t="t" l="l"/>
              <a:pathLst>
                <a:path h="812800" w="6251889">
                  <a:moveTo>
                    <a:pt x="16633" y="0"/>
                  </a:moveTo>
                  <a:lnTo>
                    <a:pt x="6235256" y="0"/>
                  </a:lnTo>
                  <a:cubicBezTo>
                    <a:pt x="6244442" y="0"/>
                    <a:pt x="6251889" y="7447"/>
                    <a:pt x="6251889" y="16633"/>
                  </a:cubicBezTo>
                  <a:lnTo>
                    <a:pt x="6251889" y="796167"/>
                  </a:lnTo>
                  <a:cubicBezTo>
                    <a:pt x="6251889" y="805353"/>
                    <a:pt x="6244442" y="812800"/>
                    <a:pt x="6235256" y="812800"/>
                  </a:cubicBezTo>
                  <a:lnTo>
                    <a:pt x="16633" y="812800"/>
                  </a:lnTo>
                  <a:cubicBezTo>
                    <a:pt x="7447" y="812800"/>
                    <a:pt x="0" y="805353"/>
                    <a:pt x="0" y="796167"/>
                  </a:cubicBezTo>
                  <a:lnTo>
                    <a:pt x="0" y="16633"/>
                  </a:lnTo>
                  <a:cubicBezTo>
                    <a:pt x="0" y="7447"/>
                    <a:pt x="7447" y="0"/>
                    <a:pt x="16633" y="0"/>
                  </a:cubicBezTo>
                  <a:close/>
                </a:path>
              </a:pathLst>
            </a:custGeom>
            <a:solidFill>
              <a:srgbClr val="E3C5AC"/>
            </a:solidFill>
          </p:spPr>
        </p:sp>
        <p:sp>
          <p:nvSpPr>
            <p:cNvPr name="TextBox 4" id="4"/>
            <p:cNvSpPr txBox="true"/>
            <p:nvPr/>
          </p:nvSpPr>
          <p:spPr>
            <a:xfrm>
              <a:off x="0" y="-47625"/>
              <a:ext cx="6251889" cy="8604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552970" y="1809905"/>
            <a:ext cx="8019368" cy="8267389"/>
          </a:xfrm>
          <a:custGeom>
            <a:avLst/>
            <a:gdLst/>
            <a:ahLst/>
            <a:cxnLst/>
            <a:rect r="r" b="b" t="t" l="l"/>
            <a:pathLst>
              <a:path h="8267389" w="8019368">
                <a:moveTo>
                  <a:pt x="0" y="0"/>
                </a:moveTo>
                <a:lnTo>
                  <a:pt x="8019367" y="0"/>
                </a:lnTo>
                <a:lnTo>
                  <a:pt x="8019367" y="8267390"/>
                </a:lnTo>
                <a:lnTo>
                  <a:pt x="0" y="8267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42304">
            <a:off x="10027541" y="3511990"/>
            <a:ext cx="3114184" cy="3114184"/>
          </a:xfrm>
          <a:custGeom>
            <a:avLst/>
            <a:gdLst/>
            <a:ahLst/>
            <a:cxnLst/>
            <a:rect r="r" b="b" t="t" l="l"/>
            <a:pathLst>
              <a:path h="3114184" w="3114184">
                <a:moveTo>
                  <a:pt x="0" y="0"/>
                </a:moveTo>
                <a:lnTo>
                  <a:pt x="3114184" y="0"/>
                </a:lnTo>
                <a:lnTo>
                  <a:pt x="3114184" y="3114184"/>
                </a:lnTo>
                <a:lnTo>
                  <a:pt x="0" y="3114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3138383"/>
            <a:ext cx="9216199" cy="4065843"/>
          </a:xfrm>
          <a:prstGeom prst="rect">
            <a:avLst/>
          </a:prstGeom>
        </p:spPr>
        <p:txBody>
          <a:bodyPr anchor="t" rtlCol="false" tIns="0" lIns="0" bIns="0" rIns="0">
            <a:spAutoFit/>
          </a:bodyPr>
          <a:lstStyle/>
          <a:p>
            <a:pPr algn="l">
              <a:lnSpc>
                <a:spcPts val="3208"/>
              </a:lnSpc>
            </a:pPr>
            <a:r>
              <a:rPr lang="en-US" sz="2790" b="true">
                <a:solidFill>
                  <a:srgbClr val="000000"/>
                </a:solidFill>
                <a:latin typeface="ITC Avant Garde Gothic Bold"/>
                <a:ea typeface="ITC Avant Garde Gothic Bold"/>
                <a:cs typeface="ITC Avant Garde Gothic Bold"/>
                <a:sym typeface="ITC Avant Garde Gothic Bold"/>
              </a:rPr>
              <a:t>TypeScript</a:t>
            </a:r>
            <a:r>
              <a:rPr lang="en-US" sz="2790">
                <a:solidFill>
                  <a:srgbClr val="000000"/>
                </a:solidFill>
                <a:latin typeface="ITC Avant Garde Gothic"/>
                <a:ea typeface="ITC Avant Garde Gothic"/>
                <a:cs typeface="ITC Avant Garde Gothic"/>
                <a:sym typeface="ITC Avant Garde Gothic"/>
              </a:rPr>
              <a:t>: là một ngôn ngữ lập trình mã nguồn mở dựa trên JavaScript</a:t>
            </a: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Cho phép định nghĩa kiểu dữ liệu, giúp phát hiện lỗi trong quá trình viết mã</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Hỗ trợ gợi ý mã, tăng năng suất lập trình</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Tối ưu cho các dự án lớn với cấu trúc mã rõ ràng và dễ bảo trì.</a:t>
            </a:r>
          </a:p>
          <a:p>
            <a:pPr algn="l">
              <a:lnSpc>
                <a:spcPts val="3208"/>
              </a:lnSpc>
            </a:pPr>
          </a:p>
        </p:txBody>
      </p:sp>
      <p:sp>
        <p:nvSpPr>
          <p:cNvPr name="TextBox 8" id="8"/>
          <p:cNvSpPr txBox="true"/>
          <p:nvPr/>
        </p:nvSpPr>
        <p:spPr>
          <a:xfrm rot="0">
            <a:off x="1028700" y="1943073"/>
            <a:ext cx="11284761" cy="952861"/>
          </a:xfrm>
          <a:prstGeom prst="rect">
            <a:avLst/>
          </a:prstGeom>
        </p:spPr>
        <p:txBody>
          <a:bodyPr anchor="t" rtlCol="false" tIns="0" lIns="0" bIns="0" rIns="0">
            <a:spAutoFit/>
          </a:bodyPr>
          <a:lstStyle/>
          <a:p>
            <a:pPr algn="l">
              <a:lnSpc>
                <a:spcPts val="6561"/>
              </a:lnSpc>
              <a:spcBef>
                <a:spcPct val="0"/>
              </a:spcBef>
            </a:pPr>
            <a:r>
              <a:rPr lang="en-US" b="true" sz="6432">
                <a:solidFill>
                  <a:srgbClr val="000000"/>
                </a:solidFill>
                <a:latin typeface="Helvetica World Bold"/>
                <a:ea typeface="Helvetica World Bold"/>
                <a:cs typeface="Helvetica World Bold"/>
                <a:sym typeface="Helvetica World Bold"/>
              </a:rPr>
              <a:t>CÔNG NGHỆ SỬ DỤNG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0">
            <a:off x="331912" y="1939589"/>
            <a:ext cx="6093373" cy="5118433"/>
          </a:xfrm>
          <a:custGeom>
            <a:avLst/>
            <a:gdLst/>
            <a:ahLst/>
            <a:cxnLst/>
            <a:rect r="r" b="b" t="t" l="l"/>
            <a:pathLst>
              <a:path h="5118433" w="6093373">
                <a:moveTo>
                  <a:pt x="0" y="0"/>
                </a:moveTo>
                <a:lnTo>
                  <a:pt x="6093373" y="0"/>
                </a:lnTo>
                <a:lnTo>
                  <a:pt x="6093373" y="5118434"/>
                </a:lnTo>
                <a:lnTo>
                  <a:pt x="0" y="5118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2434" y="967883"/>
            <a:ext cx="8311566" cy="864850"/>
          </a:xfrm>
          <a:prstGeom prst="rect">
            <a:avLst/>
          </a:prstGeom>
        </p:spPr>
        <p:txBody>
          <a:bodyPr anchor="t" rtlCol="false" tIns="0" lIns="0" bIns="0" rIns="0">
            <a:spAutoFit/>
          </a:bodyPr>
          <a:lstStyle/>
          <a:p>
            <a:pPr algn="l">
              <a:lnSpc>
                <a:spcPts val="5949"/>
              </a:lnSpc>
              <a:spcBef>
                <a:spcPct val="0"/>
              </a:spcBef>
            </a:pPr>
            <a:r>
              <a:rPr lang="en-US" b="true" sz="5832">
                <a:solidFill>
                  <a:srgbClr val="000000"/>
                </a:solidFill>
                <a:latin typeface="Helvetica World Bold"/>
                <a:ea typeface="Helvetica World Bold"/>
                <a:cs typeface="Helvetica World Bold"/>
                <a:sym typeface="Helvetica World Bold"/>
              </a:rPr>
              <a:t>XÂY DỰNG PHẦN MỀM</a:t>
            </a:r>
          </a:p>
        </p:txBody>
      </p:sp>
      <p:sp>
        <p:nvSpPr>
          <p:cNvPr name="TextBox 4" id="4"/>
          <p:cNvSpPr txBox="true"/>
          <p:nvPr/>
        </p:nvSpPr>
        <p:spPr>
          <a:xfrm rot="0">
            <a:off x="7187626" y="2243167"/>
            <a:ext cx="9976424" cy="6238812"/>
          </a:xfrm>
          <a:prstGeom prst="rect">
            <a:avLst/>
          </a:prstGeom>
        </p:spPr>
        <p:txBody>
          <a:bodyPr anchor="t" rtlCol="false" tIns="0" lIns="0" bIns="0" rIns="0">
            <a:spAutoFit/>
          </a:bodyPr>
          <a:lstStyle/>
          <a:p>
            <a:pPr algn="l">
              <a:lnSpc>
                <a:spcPts val="3668"/>
              </a:lnSpc>
            </a:pPr>
            <a:r>
              <a:rPr lang="en-US" sz="3190" b="true">
                <a:solidFill>
                  <a:srgbClr val="000000"/>
                </a:solidFill>
                <a:latin typeface="ITC Avant Garde Gothic Bold"/>
                <a:ea typeface="ITC Avant Garde Gothic Bold"/>
                <a:cs typeface="ITC Avant Garde Gothic Bold"/>
                <a:sym typeface="ITC Avant Garde Gothic Bold"/>
              </a:rPr>
              <a:t>Phân tích và xác định nhu cầu người dùng</a:t>
            </a:r>
          </a:p>
          <a:p>
            <a:pPr algn="l">
              <a:lnSpc>
                <a:spcPts val="3668"/>
              </a:lnSpc>
            </a:pPr>
          </a:p>
          <a:p>
            <a:pPr algn="l">
              <a:lnSpc>
                <a:spcPts val="366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Yêu cầu: Giao diện dễ sử dụng, tốc độ tải nhanh. Tìm kiếm sản phẩm thuận tiện. Hình ảnh và mô tả sản phẩm chi tiết. Thông tin giao hàng rõ ràng, bảo mật cao.</a:t>
            </a:r>
          </a:p>
          <a:p>
            <a:pPr algn="l">
              <a:lnSpc>
                <a:spcPts val="320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Phạm Vi: </a:t>
            </a:r>
          </a:p>
          <a:p>
            <a:pPr algn="l" marL="1204790" indent="-401597" lvl="2">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Quyền hạn và vai trò: Xác định quyền đọc, chỉnh sửa, xóa dữ liệu.</a:t>
            </a:r>
          </a:p>
          <a:p>
            <a:pPr algn="l" marL="1204790" indent="-401597" lvl="2">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Bảo mật: Chỉ cho phép truy cập vào thông tin được ủy quyền.</a:t>
            </a:r>
          </a:p>
          <a:p>
            <a:pPr algn="l" marL="1204790" indent="-401597" lvl="2">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Tích hợp hệ thống: Quản lý người dùng và xác thực hiệu quả.</a:t>
            </a:r>
          </a:p>
          <a:p>
            <a:pPr algn="l">
              <a:lnSpc>
                <a:spcPts val="320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BE2E4"/>
        </a:solidFill>
      </p:bgPr>
    </p:bg>
    <p:spTree>
      <p:nvGrpSpPr>
        <p:cNvPr id="1" name=""/>
        <p:cNvGrpSpPr/>
        <p:nvPr/>
      </p:nvGrpSpPr>
      <p:grpSpPr>
        <a:xfrm>
          <a:off x="0" y="0"/>
          <a:ext cx="0" cy="0"/>
          <a:chOff x="0" y="0"/>
          <a:chExt cx="0" cy="0"/>
        </a:xfrm>
      </p:grpSpPr>
      <p:sp>
        <p:nvSpPr>
          <p:cNvPr name="Freeform 2" id="2"/>
          <p:cNvSpPr/>
          <p:nvPr/>
        </p:nvSpPr>
        <p:spPr>
          <a:xfrm flipH="false" flipV="false" rot="0">
            <a:off x="331912" y="1939589"/>
            <a:ext cx="6093373" cy="5118433"/>
          </a:xfrm>
          <a:custGeom>
            <a:avLst/>
            <a:gdLst/>
            <a:ahLst/>
            <a:cxnLst/>
            <a:rect r="r" b="b" t="t" l="l"/>
            <a:pathLst>
              <a:path h="5118433" w="6093373">
                <a:moveTo>
                  <a:pt x="0" y="0"/>
                </a:moveTo>
                <a:lnTo>
                  <a:pt x="6093373" y="0"/>
                </a:lnTo>
                <a:lnTo>
                  <a:pt x="6093373" y="5118434"/>
                </a:lnTo>
                <a:lnTo>
                  <a:pt x="0" y="5118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2434" y="967883"/>
            <a:ext cx="8311566" cy="864850"/>
          </a:xfrm>
          <a:prstGeom prst="rect">
            <a:avLst/>
          </a:prstGeom>
        </p:spPr>
        <p:txBody>
          <a:bodyPr anchor="t" rtlCol="false" tIns="0" lIns="0" bIns="0" rIns="0">
            <a:spAutoFit/>
          </a:bodyPr>
          <a:lstStyle/>
          <a:p>
            <a:pPr algn="l">
              <a:lnSpc>
                <a:spcPts val="5949"/>
              </a:lnSpc>
              <a:spcBef>
                <a:spcPct val="0"/>
              </a:spcBef>
            </a:pPr>
            <a:r>
              <a:rPr lang="en-US" b="true" sz="5832">
                <a:solidFill>
                  <a:srgbClr val="000000"/>
                </a:solidFill>
                <a:latin typeface="Helvetica World Bold"/>
                <a:ea typeface="Helvetica World Bold"/>
                <a:cs typeface="Helvetica World Bold"/>
                <a:sym typeface="Helvetica World Bold"/>
              </a:rPr>
              <a:t>XÂY DỰNG PHẦN MỀM</a:t>
            </a:r>
          </a:p>
        </p:txBody>
      </p:sp>
      <p:sp>
        <p:nvSpPr>
          <p:cNvPr name="TextBox 4" id="4"/>
          <p:cNvSpPr txBox="true"/>
          <p:nvPr/>
        </p:nvSpPr>
        <p:spPr>
          <a:xfrm rot="0">
            <a:off x="7187626" y="2243167"/>
            <a:ext cx="9976424" cy="4638612"/>
          </a:xfrm>
          <a:prstGeom prst="rect">
            <a:avLst/>
          </a:prstGeom>
        </p:spPr>
        <p:txBody>
          <a:bodyPr anchor="t" rtlCol="false" tIns="0" lIns="0" bIns="0" rIns="0">
            <a:spAutoFit/>
          </a:bodyPr>
          <a:lstStyle/>
          <a:p>
            <a:pPr algn="l">
              <a:lnSpc>
                <a:spcPts val="3668"/>
              </a:lnSpc>
            </a:pPr>
            <a:r>
              <a:rPr lang="en-US" sz="3190" b="true">
                <a:solidFill>
                  <a:srgbClr val="000000"/>
                </a:solidFill>
                <a:latin typeface="ITC Avant Garde Gothic Bold"/>
                <a:ea typeface="ITC Avant Garde Gothic Bold"/>
                <a:cs typeface="ITC Avant Garde Gothic Bold"/>
                <a:sym typeface="ITC Avant Garde Gothic Bold"/>
              </a:rPr>
              <a:t>Phân tích và xác định nhu cầu người dùng</a:t>
            </a:r>
          </a:p>
          <a:p>
            <a:pPr algn="l">
              <a:lnSpc>
                <a:spcPts val="3668"/>
              </a:lnSpc>
            </a:pPr>
          </a:p>
          <a:p>
            <a:pPr algn="l">
              <a:lnSpc>
                <a:spcPts val="3668"/>
              </a:lnSpc>
            </a:pPr>
          </a:p>
          <a:p>
            <a:pPr algn="l" marL="602395" indent="-301198" lvl="1">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Mục Đích: </a:t>
            </a:r>
          </a:p>
          <a:p>
            <a:pPr algn="l" marL="1204790" indent="-401597" lvl="2">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Tăng khả năng tiếp cận khách hàng</a:t>
            </a:r>
          </a:p>
          <a:p>
            <a:pPr algn="l" marL="1204790" indent="-401597" lvl="2">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Tăng </a:t>
            </a:r>
            <a:r>
              <a:rPr lang="en-US" sz="2790">
                <a:solidFill>
                  <a:srgbClr val="000000"/>
                </a:solidFill>
                <a:latin typeface="ITC Avant Garde Gothic"/>
                <a:ea typeface="ITC Avant Garde Gothic"/>
                <a:cs typeface="ITC Avant Garde Gothic"/>
                <a:sym typeface="ITC Avant Garde Gothic"/>
              </a:rPr>
              <a:t>doanh thu qua kênh bán hàng 24/7</a:t>
            </a:r>
          </a:p>
          <a:p>
            <a:pPr algn="l" marL="1204790" indent="-401597" lvl="2">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Tối ưu quy trình quản lý và vận hành</a:t>
            </a:r>
          </a:p>
          <a:p>
            <a:pPr algn="l" marL="1204790" indent="-401597" lvl="2">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Cạnh tranh mạnh mẽ trên thị trường</a:t>
            </a:r>
          </a:p>
          <a:p>
            <a:pPr algn="l" marL="1204790" indent="-401597" lvl="2">
              <a:lnSpc>
                <a:spcPts val="3208"/>
              </a:lnSpc>
              <a:buFont typeface="Arial"/>
              <a:buChar char="⚬"/>
            </a:pPr>
            <a:r>
              <a:rPr lang="en-US" sz="2790">
                <a:solidFill>
                  <a:srgbClr val="000000"/>
                </a:solidFill>
                <a:latin typeface="ITC Avant Garde Gothic"/>
                <a:ea typeface="ITC Avant Garde Gothic"/>
                <a:cs typeface="ITC Avant Garde Gothic"/>
                <a:sym typeface="ITC Avant Garde Gothic"/>
              </a:rPr>
              <a:t>Tiết kiệm chi phí vận hành.</a:t>
            </a:r>
          </a:p>
          <a:p>
            <a:pPr algn="l">
              <a:lnSpc>
                <a:spcPts val="3208"/>
              </a:lnSpc>
            </a:pPr>
          </a:p>
          <a:p>
            <a:pPr algn="l">
              <a:lnSpc>
                <a:spcPts val="320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DAGYcbYAmbk</dc:identifier>
  <dcterms:modified xsi:type="dcterms:W3CDTF">2011-08-01T06:04:30Z</dcterms:modified>
  <cp:revision>1</cp:revision>
  <dc:title>Launch Plan</dc:title>
</cp:coreProperties>
</file>